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76" r:id="rId2"/>
    <p:sldMasterId id="2147483912" r:id="rId3"/>
    <p:sldMasterId id="2147483923" r:id="rId4"/>
    <p:sldMasterId id="2147483959" r:id="rId5"/>
    <p:sldMasterId id="2147483971" r:id="rId6"/>
    <p:sldMasterId id="2147483982" r:id="rId7"/>
    <p:sldMasterId id="2147483993" r:id="rId8"/>
    <p:sldMasterId id="2147484005" r:id="rId9"/>
    <p:sldMasterId id="2147484018" r:id="rId10"/>
  </p:sldMasterIdLst>
  <p:notesMasterIdLst>
    <p:notesMasterId r:id="rId54"/>
  </p:notesMasterIdLst>
  <p:handoutMasterIdLst>
    <p:handoutMasterId r:id="rId55"/>
  </p:handoutMasterIdLst>
  <p:sldIdLst>
    <p:sldId id="256" r:id="rId11"/>
    <p:sldId id="610" r:id="rId12"/>
    <p:sldId id="649" r:id="rId13"/>
    <p:sldId id="612" r:id="rId14"/>
    <p:sldId id="613" r:id="rId15"/>
    <p:sldId id="560" r:id="rId16"/>
    <p:sldId id="616" r:id="rId17"/>
    <p:sldId id="617" r:id="rId18"/>
    <p:sldId id="618" r:id="rId19"/>
    <p:sldId id="619" r:id="rId20"/>
    <p:sldId id="620" r:id="rId21"/>
    <p:sldId id="622" r:id="rId22"/>
    <p:sldId id="625" r:id="rId23"/>
    <p:sldId id="626" r:id="rId24"/>
    <p:sldId id="627" r:id="rId25"/>
    <p:sldId id="628" r:id="rId26"/>
    <p:sldId id="681" r:id="rId27"/>
    <p:sldId id="683" r:id="rId28"/>
    <p:sldId id="684" r:id="rId29"/>
    <p:sldId id="685" r:id="rId30"/>
    <p:sldId id="686" r:id="rId31"/>
    <p:sldId id="687" r:id="rId32"/>
    <p:sldId id="688" r:id="rId33"/>
    <p:sldId id="689" r:id="rId34"/>
    <p:sldId id="690" r:id="rId35"/>
    <p:sldId id="694" r:id="rId36"/>
    <p:sldId id="629" r:id="rId37"/>
    <p:sldId id="598" r:id="rId38"/>
    <p:sldId id="679" r:id="rId39"/>
    <p:sldId id="599" r:id="rId40"/>
    <p:sldId id="680" r:id="rId41"/>
    <p:sldId id="664" r:id="rId42"/>
    <p:sldId id="665" r:id="rId43"/>
    <p:sldId id="666" r:id="rId44"/>
    <p:sldId id="667" r:id="rId45"/>
    <p:sldId id="668" r:id="rId46"/>
    <p:sldId id="670" r:id="rId47"/>
    <p:sldId id="671" r:id="rId48"/>
    <p:sldId id="672" r:id="rId49"/>
    <p:sldId id="673" r:id="rId50"/>
    <p:sldId id="677" r:id="rId51"/>
    <p:sldId id="678" r:id="rId52"/>
    <p:sldId id="558" r:id="rId53"/>
  </p:sldIdLst>
  <p:sldSz cx="9144000" cy="6832600"/>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97"/>
    <a:srgbClr val="00BAD5"/>
    <a:srgbClr val="00BAD9"/>
    <a:srgbClr val="5CCAE6"/>
    <a:srgbClr val="F9A91C"/>
    <a:srgbClr val="FFFFCC"/>
    <a:srgbClr val="6ECFE2"/>
    <a:srgbClr val="69DBF7"/>
    <a:srgbClr val="154E5F"/>
    <a:srgbClr val="175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2" autoAdjust="0"/>
    <p:restoredTop sz="98171" autoAdjust="0"/>
  </p:normalViewPr>
  <p:slideViewPr>
    <p:cSldViewPr>
      <p:cViewPr>
        <p:scale>
          <a:sx n="98" d="100"/>
          <a:sy n="98" d="100"/>
        </p:scale>
        <p:origin x="-2406" y="-468"/>
      </p:cViewPr>
      <p:guideLst>
        <p:guide orient="horz" pos="3016"/>
        <p:guide pos="2320"/>
      </p:guideLst>
    </p:cSldViewPr>
  </p:slideViewPr>
  <p:outlineViewPr>
    <p:cViewPr>
      <p:scale>
        <a:sx n="33" d="100"/>
        <a:sy n="33" d="100"/>
      </p:scale>
      <p:origin x="0" y="5352"/>
    </p:cViewPr>
  </p:outlineViewPr>
  <p:notesTextViewPr>
    <p:cViewPr>
      <p:scale>
        <a:sx n="400" d="100"/>
        <a:sy n="400" d="100"/>
      </p:scale>
      <p:origin x="0" y="0"/>
    </p:cViewPr>
  </p:notesTextViewPr>
  <p:sorterViewPr>
    <p:cViewPr>
      <p:scale>
        <a:sx n="66" d="100"/>
        <a:sy n="66" d="100"/>
      </p:scale>
      <p:origin x="0" y="0"/>
    </p:cViewPr>
  </p:sorterViewPr>
  <p:notesViewPr>
    <p:cSldViewPr>
      <p:cViewPr varScale="1">
        <p:scale>
          <a:sx n="52" d="100"/>
          <a:sy n="52" d="100"/>
        </p:scale>
        <p:origin x="-190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Personel Gideri</a:t>
          </a:r>
        </a:p>
        <a:p>
          <a:r>
            <a:rPr lang="tr-TR" sz="2200" i="1" u="none" dirty="0" smtClean="0"/>
            <a:t>(Üst Limit: 90.000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C8B55294-A00C-48C9-8588-7FF0B4B623C4}">
      <dgm:prSet phldrT="[Metin]" custT="1"/>
      <dgm:spPr/>
      <dgm:t>
        <a:bodyPr/>
        <a:lstStyle/>
        <a:p>
          <a:pPr algn="just"/>
          <a:r>
            <a:rPr lang="tr-TR" sz="1400" dirty="0" smtClean="0"/>
            <a:t>Yeni istihdam edilecek personel için destek verilir.</a:t>
          </a:r>
          <a:endParaRPr lang="tr-TR" sz="1400" dirty="0"/>
        </a:p>
      </dgm:t>
    </dgm:pt>
    <dgm:pt modelId="{AE747049-87E0-4951-A872-AB1B2720961E}" type="parTrans" cxnId="{111955F4-ACEE-489B-B5F3-8418EE95EBBF}">
      <dgm:prSet/>
      <dgm:spPr/>
      <dgm:t>
        <a:bodyPr/>
        <a:lstStyle/>
        <a:p>
          <a:endParaRPr lang="tr-TR"/>
        </a:p>
      </dgm:t>
    </dgm:pt>
    <dgm:pt modelId="{2260A5E9-59D4-4672-9767-580344E0B695}" type="sibTrans" cxnId="{111955F4-ACEE-489B-B5F3-8418EE95EBBF}">
      <dgm:prSet/>
      <dgm:spPr/>
      <dgm:t>
        <a:bodyPr/>
        <a:lstStyle/>
        <a:p>
          <a:endParaRPr lang="tr-TR"/>
        </a:p>
      </dgm:t>
    </dgm:pt>
    <dgm:pt modelId="{17F0B00C-4B89-4B8F-AE24-E374FAB10195}">
      <dgm:prSet phldrT="[Metin]" custT="1"/>
      <dgm:spPr/>
      <dgm:t>
        <a:bodyPr/>
        <a:lstStyle/>
        <a:p>
          <a:pPr algn="just"/>
          <a:r>
            <a:rPr lang="tr-TR" sz="1400" dirty="0" smtClean="0"/>
            <a:t>E</a:t>
          </a:r>
          <a:r>
            <a:rPr lang="sv-SE" sz="1400" dirty="0" smtClean="0"/>
            <a:t>n fazla 4 (dört) personel için destek verilebilir</a:t>
          </a:r>
          <a:r>
            <a:rPr lang="tr-TR" sz="1400" dirty="0" smtClean="0"/>
            <a:t>.</a:t>
          </a:r>
          <a:endParaRPr lang="tr-TR" sz="1400" dirty="0"/>
        </a:p>
      </dgm:t>
    </dgm:pt>
    <dgm:pt modelId="{8F52D6B4-3813-42F0-87C4-A0AFD8D177CF}" type="parTrans" cxnId="{9550942A-896B-4D6A-A509-16FB21150147}">
      <dgm:prSet/>
      <dgm:spPr/>
      <dgm:t>
        <a:bodyPr/>
        <a:lstStyle/>
        <a:p>
          <a:endParaRPr lang="tr-TR"/>
        </a:p>
      </dgm:t>
    </dgm:pt>
    <dgm:pt modelId="{3FC8606A-D997-4421-8B86-F1F1B35A6ED4}" type="sibTrans" cxnId="{9550942A-896B-4D6A-A509-16FB21150147}">
      <dgm:prSet/>
      <dgm:spPr/>
      <dgm:t>
        <a:bodyPr/>
        <a:lstStyle/>
        <a:p>
          <a:endParaRPr lang="tr-TR"/>
        </a:p>
      </dgm:t>
    </dgm:pt>
    <dgm:pt modelId="{9A47A6A6-F96B-4945-A979-B91C21B53F4C}">
      <dgm:prSet phldrT="[Metin]" custT="1"/>
      <dgm:spPr/>
      <dgm:t>
        <a:bodyPr/>
        <a:lstStyle/>
        <a:p>
          <a:r>
            <a:rPr lang="tr-TR" sz="2200" b="1" dirty="0" smtClean="0"/>
            <a:t>Yazılım ve Donanım Giderleri </a:t>
          </a:r>
        </a:p>
        <a:p>
          <a:r>
            <a:rPr lang="tr-TR" sz="2200" i="1" u="none" dirty="0" smtClean="0"/>
            <a:t>(Üst Limit: 100.000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dgm:spPr/>
      <dgm:t>
        <a:bodyPr/>
        <a:lstStyle/>
        <a:p>
          <a:r>
            <a:rPr lang="tr-TR" dirty="0" smtClean="0"/>
            <a:t>Yazılım giderleri kapsamında yazılımın lisans bedeli, proje süresi ile sınırlı olmak üzere zaman sınırlı lisans kullanım bedeli, bulut tabanlı yazılım lisans kullanım bedeli ve yazılıma ait eğitim ve danışmanlık giderleri için destek verilir.</a:t>
          </a:r>
          <a:endParaRPr lang="tr-TR" dirty="0"/>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9274B29-EB9B-41C8-A798-4E4C4531BB0E}">
      <dgm:prSet phldrT="[Metin]"/>
      <dgm:spPr/>
      <dgm:t>
        <a:bodyPr/>
        <a:lstStyle/>
        <a:p>
          <a:r>
            <a:rPr lang="tr-TR" dirty="0" smtClean="0"/>
            <a:t>Donanım giderleri kapsamında sunucu (server), masaüstü bilgisayar ve diz üstü bilgisayar gibi yazılımın kullanılması için ihtiyaç duyulan diğer donanım giderleri için destek verilir.</a:t>
          </a:r>
          <a:endParaRPr lang="tr-TR" dirty="0"/>
        </a:p>
      </dgm:t>
    </dgm:pt>
    <dgm:pt modelId="{6704BD4C-AB2B-4B86-85E9-AAEEA6B630D0}" type="parTrans" cxnId="{1C2FE8E5-0965-4721-8674-962BD9430ED9}">
      <dgm:prSet/>
      <dgm:spPr/>
      <dgm:t>
        <a:bodyPr/>
        <a:lstStyle/>
        <a:p>
          <a:endParaRPr lang="tr-TR"/>
        </a:p>
      </dgm:t>
    </dgm:pt>
    <dgm:pt modelId="{429D8287-09A1-4E3B-B090-23922013DFAC}" type="sibTrans" cxnId="{1C2FE8E5-0965-4721-8674-962BD9430ED9}">
      <dgm:prSet/>
      <dgm:spPr/>
      <dgm:t>
        <a:bodyPr/>
        <a:lstStyle/>
        <a:p>
          <a:endParaRPr lang="tr-TR"/>
        </a:p>
      </dgm:t>
    </dgm:pt>
    <dgm:pt modelId="{B4713B3B-6E50-4A7F-94BC-9363B86042DC}">
      <dgm:prSet phldrT="[Metin]" custT="1"/>
      <dgm:spPr/>
      <dgm:t>
        <a:bodyPr/>
        <a:lstStyle/>
        <a:p>
          <a:pPr algn="just"/>
          <a:r>
            <a:rPr lang="tr-TR" sz="14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dirty="0"/>
        </a:p>
      </dgm:t>
    </dgm:pt>
    <dgm:pt modelId="{1F6CB6B9-52D4-4141-9067-6FEE70A9585E}" type="parTrans" cxnId="{F010A183-BB42-4474-9F6A-8A35652E9881}">
      <dgm:prSet/>
      <dgm:spPr/>
      <dgm:t>
        <a:bodyPr/>
        <a:lstStyle/>
        <a:p>
          <a:endParaRPr lang="tr-TR"/>
        </a:p>
      </dgm:t>
    </dgm:pt>
    <dgm:pt modelId="{4D68F50F-5FFE-4F0C-B928-782108AB8A7C}" type="sibTrans" cxnId="{F010A183-BB42-4474-9F6A-8A35652E9881}">
      <dgm:prSet/>
      <dgm:spPr/>
      <dgm:t>
        <a:bodyPr/>
        <a:lstStyle/>
        <a:p>
          <a:endParaRPr lang="tr-TR"/>
        </a:p>
      </dgm:t>
    </dgm:pt>
    <dgm:pt modelId="{8FC14C2B-9E6F-4BA4-B5A9-D9D67E262D83}">
      <dgm:prSet phldrT="[Metin]" custT="1"/>
      <dgm:spPr/>
      <dgm:t>
        <a:bodyPr/>
        <a:lstStyle/>
        <a:p>
          <a:pPr algn="just"/>
          <a:r>
            <a:rPr lang="tr-TR" sz="1400" dirty="0" smtClean="0"/>
            <a:t>Yabancı uyruklu personel de istihdam edilebilir.</a:t>
          </a:r>
          <a:endParaRPr lang="tr-TR" sz="1400" dirty="0"/>
        </a:p>
      </dgm:t>
    </dgm:pt>
    <dgm:pt modelId="{CE2F5DE5-0516-461E-9C61-1BBDAEF6F460}" type="parTrans" cxnId="{7BD38A19-6B1E-42B8-A77F-876A2BA0895B}">
      <dgm:prSet/>
      <dgm:spPr/>
      <dgm:t>
        <a:bodyPr/>
        <a:lstStyle/>
        <a:p>
          <a:endParaRPr lang="tr-TR"/>
        </a:p>
      </dgm:t>
    </dgm:pt>
    <dgm:pt modelId="{FC189585-FA25-4474-962E-8ED12E998E64}" type="sibTrans" cxnId="{7BD38A19-6B1E-42B8-A77F-876A2BA0895B}">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9609" custLinFactNeighborX="-1846" custLinFactNeighborY="-6224">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6633" custScaleY="118856" custLinFactNeighborX="-1364" custLinFactNeighborY="520">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6974" custLinFactNeighborY="651">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063" custScaleY="115635">
        <dgm:presLayoutVars>
          <dgm:bulletEnabled val="1"/>
        </dgm:presLayoutVars>
      </dgm:prSet>
      <dgm:spPr/>
      <dgm:t>
        <a:bodyPr/>
        <a:lstStyle/>
        <a:p>
          <a:endParaRPr lang="tr-TR"/>
        </a:p>
      </dgm:t>
    </dgm:pt>
  </dgm:ptLst>
  <dgm:cxnLst>
    <dgm:cxn modelId="{415FC99B-F175-4D56-B06E-9FADFCC856BA}" type="presOf" srcId="{4D217ED4-7198-413E-93F7-3578C3D18B29}" destId="{8D9A727D-9FEF-4BA2-A58F-9228A744808D}" srcOrd="0" destOrd="0" presId="urn:microsoft.com/office/officeart/2005/8/layout/vList5"/>
    <dgm:cxn modelId="{3E1B63CC-FAFC-466B-8BD9-35F3456FC55C}" type="presOf" srcId="{59274B29-EB9B-41C8-A798-4E4C4531BB0E}" destId="{2E7D9D7D-DFC2-44E5-BB9B-BA7D5AF108E2}" srcOrd="0" destOrd="1" presId="urn:microsoft.com/office/officeart/2005/8/layout/vList5"/>
    <dgm:cxn modelId="{57FB61C1-A96D-469E-BFEB-C595287264B1}" type="presOf" srcId="{8FC14C2B-9E6F-4BA4-B5A9-D9D67E262D83}" destId="{E95A3130-ACEB-4BFD-94BA-1A81F19E2715}" srcOrd="0" destOrd="3" presId="urn:microsoft.com/office/officeart/2005/8/layout/vList5"/>
    <dgm:cxn modelId="{92378A4B-1B4F-434A-8A34-E78942BF0FD7}" type="presOf" srcId="{C8B55294-A00C-48C9-8588-7FF0B4B623C4}" destId="{E95A3130-ACEB-4BFD-94BA-1A81F19E2715}" srcOrd="0" destOrd="0"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F010A183-BB42-4474-9F6A-8A35652E9881}" srcId="{74945AE8-85B8-4A4C-AFBD-8FD18D8021F7}" destId="{B4713B3B-6E50-4A7F-94BC-9363B86042DC}" srcOrd="2" destOrd="0" parTransId="{1F6CB6B9-52D4-4141-9067-6FEE70A9585E}" sibTransId="{4D68F50F-5FFE-4F0C-B928-782108AB8A7C}"/>
    <dgm:cxn modelId="{9E437F6C-819E-4C7F-B832-BF7C7A006767}" type="presOf" srcId="{74945AE8-85B8-4A4C-AFBD-8FD18D8021F7}" destId="{EA76D721-580E-4CFE-8AB1-08AB49290FD9}"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DB6E4336-05B0-43F1-9E8D-860BBCC586DF}" srcId="{9A47A6A6-F96B-4945-A979-B91C21B53F4C}" destId="{5DDD7D38-F2BC-4142-A878-ECD5A9320F1E}" srcOrd="0" destOrd="0" parTransId="{C0325BCB-D900-4776-BCD3-FF3D61620E07}" sibTransId="{2EBC6B27-E421-4708-8895-74185333CB66}"/>
    <dgm:cxn modelId="{1805790B-E24E-4BEB-AB9C-02377BD6AC17}" type="presOf" srcId="{5DDD7D38-F2BC-4142-A878-ECD5A9320F1E}" destId="{2E7D9D7D-DFC2-44E5-BB9B-BA7D5AF108E2}" srcOrd="0" destOrd="0" presId="urn:microsoft.com/office/officeart/2005/8/layout/vList5"/>
    <dgm:cxn modelId="{1C2FE8E5-0965-4721-8674-962BD9430ED9}" srcId="{9A47A6A6-F96B-4945-A979-B91C21B53F4C}" destId="{59274B29-EB9B-41C8-A798-4E4C4531BB0E}" srcOrd="1" destOrd="0" parTransId="{6704BD4C-AB2B-4B86-85E9-AAEEA6B630D0}" sibTransId="{429D8287-09A1-4E3B-B090-23922013DFAC}"/>
    <dgm:cxn modelId="{A856AC02-99DF-4269-9B77-6DBB1462F7B7}" type="presOf" srcId="{B4713B3B-6E50-4A7F-94BC-9363B86042DC}" destId="{E95A3130-ACEB-4BFD-94BA-1A81F19E2715}" srcOrd="0" destOrd="2" presId="urn:microsoft.com/office/officeart/2005/8/layout/vList5"/>
    <dgm:cxn modelId="{9550942A-896B-4D6A-A509-16FB21150147}" srcId="{74945AE8-85B8-4A4C-AFBD-8FD18D8021F7}" destId="{17F0B00C-4B89-4B8F-AE24-E374FAB10195}" srcOrd="1" destOrd="0" parTransId="{8F52D6B4-3813-42F0-87C4-A0AFD8D177CF}" sibTransId="{3FC8606A-D997-4421-8B86-F1F1B35A6ED4}"/>
    <dgm:cxn modelId="{111955F4-ACEE-489B-B5F3-8418EE95EBBF}" srcId="{74945AE8-85B8-4A4C-AFBD-8FD18D8021F7}" destId="{C8B55294-A00C-48C9-8588-7FF0B4B623C4}" srcOrd="0" destOrd="0" parTransId="{AE747049-87E0-4951-A872-AB1B2720961E}" sibTransId="{2260A5E9-59D4-4672-9767-580344E0B695}"/>
    <dgm:cxn modelId="{7BD38A19-6B1E-42B8-A77F-876A2BA0895B}" srcId="{74945AE8-85B8-4A4C-AFBD-8FD18D8021F7}" destId="{8FC14C2B-9E6F-4BA4-B5A9-D9D67E262D83}" srcOrd="3" destOrd="0" parTransId="{CE2F5DE5-0516-461E-9C61-1BBDAEF6F460}" sibTransId="{FC189585-FA25-4474-962E-8ED12E998E64}"/>
    <dgm:cxn modelId="{D85B3255-E293-478C-9E26-A3FB74436899}" type="presOf" srcId="{17F0B00C-4B89-4B8F-AE24-E374FAB10195}" destId="{E95A3130-ACEB-4BFD-94BA-1A81F19E2715}" srcOrd="0" destOrd="1" presId="urn:microsoft.com/office/officeart/2005/8/layout/vList5"/>
    <dgm:cxn modelId="{350E918B-D8C7-4D00-8A87-49EBAF21DD6D}" type="presOf" srcId="{9A47A6A6-F96B-4945-A979-B91C21B53F4C}" destId="{BCC3E5CA-EDFB-41E8-964A-E04CF46A4B77}" srcOrd="0" destOrd="0" presId="urn:microsoft.com/office/officeart/2005/8/layout/vList5"/>
    <dgm:cxn modelId="{4FB3F2EE-F129-4C88-AB99-883F1150AED3}" type="presParOf" srcId="{8D9A727D-9FEF-4BA2-A58F-9228A744808D}" destId="{7447F2C5-841B-464A-ABA8-3BEDF3CB2266}" srcOrd="0" destOrd="0" presId="urn:microsoft.com/office/officeart/2005/8/layout/vList5"/>
    <dgm:cxn modelId="{CC236A8B-E892-4C01-A01E-EDC45744E452}" type="presParOf" srcId="{7447F2C5-841B-464A-ABA8-3BEDF3CB2266}" destId="{EA76D721-580E-4CFE-8AB1-08AB49290FD9}" srcOrd="0" destOrd="0" presId="urn:microsoft.com/office/officeart/2005/8/layout/vList5"/>
    <dgm:cxn modelId="{CEF2858F-6C7C-4165-A236-21877E91144C}" type="presParOf" srcId="{7447F2C5-841B-464A-ABA8-3BEDF3CB2266}" destId="{E95A3130-ACEB-4BFD-94BA-1A81F19E2715}" srcOrd="1" destOrd="0" presId="urn:microsoft.com/office/officeart/2005/8/layout/vList5"/>
    <dgm:cxn modelId="{20EBB564-B8E3-4B71-85C2-2C1CB52A7AF4}" type="presParOf" srcId="{8D9A727D-9FEF-4BA2-A58F-9228A744808D}" destId="{70517AD4-9811-4566-9B52-596BCB96AF5A}" srcOrd="1" destOrd="0" presId="urn:microsoft.com/office/officeart/2005/8/layout/vList5"/>
    <dgm:cxn modelId="{9F65EF92-9E72-436E-ABE2-A39D0F4639B7}" type="presParOf" srcId="{8D9A727D-9FEF-4BA2-A58F-9228A744808D}" destId="{AE4C51C7-4E10-4399-BA30-858AE482707B}" srcOrd="2" destOrd="0" presId="urn:microsoft.com/office/officeart/2005/8/layout/vList5"/>
    <dgm:cxn modelId="{2DC2CBC9-A8AA-4C3B-85DF-01A86DB69EB1}" type="presParOf" srcId="{AE4C51C7-4E10-4399-BA30-858AE482707B}" destId="{BCC3E5CA-EDFB-41E8-964A-E04CF46A4B77}" srcOrd="0" destOrd="0" presId="urn:microsoft.com/office/officeart/2005/8/layout/vList5"/>
    <dgm:cxn modelId="{B2B57FFA-23BB-4E63-BB0D-3490ACEE96C1}"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Tanıtım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C8B55294-A00C-48C9-8588-7FF0B4B623C4}">
      <dgm:prSet phldrT="[Metin]" custT="1"/>
      <dgm:spPr/>
      <dgm:t>
        <a:bodyPr/>
        <a:lstStyle/>
        <a:p>
          <a:pPr algn="just"/>
          <a:r>
            <a:rPr lang="tr-TR" sz="1300" dirty="0" smtClean="0"/>
            <a:t>Başkanlık tarafından belirlenen e-ticaret sitelerine üyelik giderleri,</a:t>
          </a:r>
          <a:endParaRPr lang="tr-TR" sz="1300" dirty="0"/>
        </a:p>
      </dgm:t>
    </dgm:pt>
    <dgm:pt modelId="{AE747049-87E0-4951-A872-AB1B2720961E}" type="parTrans" cxnId="{111955F4-ACEE-489B-B5F3-8418EE95EBBF}">
      <dgm:prSet/>
      <dgm:spPr/>
      <dgm:t>
        <a:bodyPr/>
        <a:lstStyle/>
        <a:p>
          <a:endParaRPr lang="tr-TR"/>
        </a:p>
      </dgm:t>
    </dgm:pt>
    <dgm:pt modelId="{2260A5E9-59D4-4672-9767-580344E0B695}" type="sibTrans" cxnId="{111955F4-ACEE-489B-B5F3-8418EE95EBBF}">
      <dgm:prSet/>
      <dgm:spPr/>
      <dgm:t>
        <a:bodyPr/>
        <a:lstStyle/>
        <a:p>
          <a:endParaRPr lang="tr-TR"/>
        </a:p>
      </dgm:t>
    </dgm:pt>
    <dgm:pt modelId="{9A47A6A6-F96B-4945-A979-B91C21B53F4C}">
      <dgm:prSet phldrT="[Metin]" custT="1"/>
      <dgm:spPr/>
      <dgm:t>
        <a:bodyPr/>
        <a:lstStyle/>
        <a:p>
          <a:r>
            <a:rPr lang="tr-TR" sz="2200" b="1" dirty="0" smtClean="0"/>
            <a:t>Yurt dışı Fuar ve Seyahat Giderleri</a:t>
          </a:r>
        </a:p>
        <a:p>
          <a:r>
            <a:rPr lang="tr-TR" sz="2200" i="1" u="none" dirty="0" smtClean="0"/>
            <a:t>(Üst Limit: 150.000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pPr algn="ctr"/>
          <a:endParaRPr lang="tr-TR" sz="1200"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23FB4681-E657-4EA6-8FC9-79F638E79446}">
      <dgm:prSet phldrT="[Metin]" custT="1"/>
      <dgm:spPr/>
      <dgm:t>
        <a:bodyPr/>
        <a:lstStyle/>
        <a:p>
          <a:pPr algn="just"/>
          <a:r>
            <a:rPr lang="tr-TR" sz="1300" dirty="0" smtClean="0"/>
            <a:t>Dijital reklam/tanıtım (sosyal medya reklamları, arama motoru optimizasyonu vb.) giderleri,</a:t>
          </a:r>
          <a:endParaRPr lang="tr-TR" sz="1300" dirty="0"/>
        </a:p>
      </dgm:t>
    </dgm:pt>
    <dgm:pt modelId="{26DEAC3A-3302-43AA-B48D-EC90B2CB25CE}" type="parTrans" cxnId="{A90C596C-C2BE-4F55-B42A-EFE0CDF15EAA}">
      <dgm:prSet/>
      <dgm:spPr/>
      <dgm:t>
        <a:bodyPr/>
        <a:lstStyle/>
        <a:p>
          <a:endParaRPr lang="tr-TR"/>
        </a:p>
      </dgm:t>
    </dgm:pt>
    <dgm:pt modelId="{839E2A53-86D9-447D-A09B-9C2EECCBD585}" type="sibTrans" cxnId="{A90C596C-C2BE-4F55-B42A-EFE0CDF15EAA}">
      <dgm:prSet/>
      <dgm:spPr/>
      <dgm:t>
        <a:bodyPr/>
        <a:lstStyle/>
        <a:p>
          <a:endParaRPr lang="tr-TR"/>
        </a:p>
      </dgm:t>
    </dgm:pt>
    <dgm:pt modelId="{34AA8790-9508-4414-84BB-1B9FA88F8FDC}">
      <dgm:prSet phldrT="[Metin]" custT="1"/>
      <dgm:spPr/>
      <dgm:t>
        <a:bodyPr/>
        <a:lstStyle/>
        <a:p>
          <a:pPr algn="just"/>
          <a:r>
            <a:rPr lang="tr-TR" sz="1300" dirty="0" smtClean="0"/>
            <a:t>Yurt dışı basılı reklam (gazete, dergi) giderleri,</a:t>
          </a:r>
          <a:endParaRPr lang="tr-TR" sz="1300" dirty="0"/>
        </a:p>
      </dgm:t>
    </dgm:pt>
    <dgm:pt modelId="{F4D10789-8B7F-409B-88B1-58576A472D0B}" type="parTrans" cxnId="{E83C9F99-4494-4BAF-B608-46FDD32D7457}">
      <dgm:prSet/>
      <dgm:spPr/>
      <dgm:t>
        <a:bodyPr/>
        <a:lstStyle/>
        <a:p>
          <a:endParaRPr lang="tr-TR"/>
        </a:p>
      </dgm:t>
    </dgm:pt>
    <dgm:pt modelId="{E07E16B7-F079-42B3-8F28-B022C5570719}" type="sibTrans" cxnId="{E83C9F99-4494-4BAF-B608-46FDD32D7457}">
      <dgm:prSet/>
      <dgm:spPr/>
      <dgm:t>
        <a:bodyPr/>
        <a:lstStyle/>
        <a:p>
          <a:endParaRPr lang="tr-TR"/>
        </a:p>
      </dgm:t>
    </dgm:pt>
    <dgm:pt modelId="{9196FB59-1329-49F6-9DC0-D4C6835C4B6B}">
      <dgm:prSet phldrT="[Metin]" custT="1"/>
      <dgm:spPr/>
      <dgm:t>
        <a:bodyPr/>
        <a:lstStyle/>
        <a:p>
          <a:pPr algn="just"/>
          <a:r>
            <a:rPr lang="tr-TR" sz="1300" dirty="0" smtClean="0"/>
            <a:t>Havayolu dergilerinde yayımlanan reklam giderleri,</a:t>
          </a:r>
          <a:endParaRPr lang="tr-TR" sz="1300" dirty="0"/>
        </a:p>
      </dgm:t>
    </dgm:pt>
    <dgm:pt modelId="{4B7332BC-B981-41D4-9A98-472EF60BF9CD}" type="parTrans" cxnId="{87F5FD9D-D76E-4BA1-8101-7925FF0993CC}">
      <dgm:prSet/>
      <dgm:spPr/>
      <dgm:t>
        <a:bodyPr/>
        <a:lstStyle/>
        <a:p>
          <a:endParaRPr lang="tr-TR"/>
        </a:p>
      </dgm:t>
    </dgm:pt>
    <dgm:pt modelId="{7D40A7DF-97C9-4ABC-A1C0-B6D4934EB7A0}" type="sibTrans" cxnId="{87F5FD9D-D76E-4BA1-8101-7925FF0993CC}">
      <dgm:prSet/>
      <dgm:spPr/>
      <dgm:t>
        <a:bodyPr/>
        <a:lstStyle/>
        <a:p>
          <a:endParaRPr lang="tr-TR"/>
        </a:p>
      </dgm:t>
    </dgm:pt>
    <dgm:pt modelId="{49521A90-B47E-4732-9A90-A9ECAA2AE229}">
      <dgm:prSet phldrT="[Metin]" custT="1"/>
      <dgm:spPr/>
      <dgm:t>
        <a:bodyPr/>
        <a:lstStyle/>
        <a:p>
          <a:pPr algn="just"/>
          <a:r>
            <a:rPr lang="tr-TR" sz="1300" dirty="0" smtClean="0"/>
            <a:t>İşletmeyi ve ürünlerini tanıtıcı yabancı dilde hazırlanmış katalog giderlerini kapsar.</a:t>
          </a:r>
          <a:endParaRPr lang="tr-TR" sz="1300" dirty="0"/>
        </a:p>
      </dgm:t>
    </dgm:pt>
    <dgm:pt modelId="{19B8B962-09D6-4E85-AD2F-5871F2762DB8}" type="parTrans" cxnId="{2C806D7B-5622-4F2B-B2C8-DED0D5AF28E7}">
      <dgm:prSet/>
      <dgm:spPr/>
      <dgm:t>
        <a:bodyPr/>
        <a:lstStyle/>
        <a:p>
          <a:endParaRPr lang="tr-TR"/>
        </a:p>
      </dgm:t>
    </dgm:pt>
    <dgm:pt modelId="{73563AEE-BBBC-4119-B2D2-7375834F5E6A}" type="sibTrans" cxnId="{2C806D7B-5622-4F2B-B2C8-DED0D5AF28E7}">
      <dgm:prSet/>
      <dgm:spPr/>
      <dgm:t>
        <a:bodyPr/>
        <a:lstStyle/>
        <a:p>
          <a:endParaRPr lang="tr-TR"/>
        </a:p>
      </dgm:t>
    </dgm:pt>
    <dgm:pt modelId="{58B51C50-72F6-405E-8500-3AD3D454AAA4}">
      <dgm:prSet phldrT="[Metin]" custT="1"/>
      <dgm:spPr/>
      <dgm:t>
        <a:bodyPr/>
        <a:lstStyle/>
        <a:p>
          <a:pPr algn="ctr"/>
          <a:endParaRPr lang="tr-TR" sz="1300" dirty="0">
            <a:solidFill>
              <a:srgbClr val="FF0000"/>
            </a:solidFill>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1CAEDE70-867F-42CD-A01D-8E79C364EDF0}">
      <dgm:prSet phldrT="[Metin]" custT="1"/>
      <dgm:spPr/>
      <dgm:t>
        <a:bodyPr/>
        <a:lstStyle/>
        <a:p>
          <a:pPr algn="l"/>
          <a:endParaRPr lang="tr-TR" sz="1200" dirty="0"/>
        </a:p>
      </dgm:t>
    </dgm:pt>
    <dgm:pt modelId="{FD8DAB0F-B728-4B65-9A02-A36AC05B8D31}" type="parTrans" cxnId="{31E9BCD3-1BD7-4121-8872-FD6A41CD6041}">
      <dgm:prSet/>
      <dgm:spPr/>
      <dgm:t>
        <a:bodyPr/>
        <a:lstStyle/>
        <a:p>
          <a:endParaRPr lang="tr-TR"/>
        </a:p>
      </dgm:t>
    </dgm:pt>
    <dgm:pt modelId="{0A7FD95F-D770-4995-A407-E5FFF45EB4BB}" type="sibTrans" cxnId="{31E9BCD3-1BD7-4121-8872-FD6A41CD6041}">
      <dgm:prSet/>
      <dgm:spPr/>
      <dgm:t>
        <a:bodyPr/>
        <a:lstStyle/>
        <a:p>
          <a:endParaRPr lang="tr-TR"/>
        </a:p>
      </dgm:t>
    </dgm:pt>
    <dgm:pt modelId="{E443610D-904C-4B3D-B072-40B091378BD1}">
      <dgm:prSet phldrT="[Metin]" custT="1"/>
      <dgm:spPr/>
      <dgm:t>
        <a:bodyPr/>
        <a:lstStyle/>
        <a:p>
          <a:pPr algn="just"/>
          <a:r>
            <a:rPr lang="tr-TR" sz="1400" dirty="0" smtClean="0"/>
            <a:t>Yurt dışı fuar katılım giderleri; işletmelerin yer kirası, </a:t>
          </a:r>
          <a:r>
            <a:rPr lang="tr-TR" sz="1400" dirty="0" err="1" smtClean="0"/>
            <a:t>stand</a:t>
          </a:r>
          <a:r>
            <a:rPr lang="tr-TR" sz="1400" dirty="0" smtClean="0"/>
            <a:t> kurulumu, nakliye ve organizasyon giderlerine ilişkin harcamaları ile </a:t>
          </a:r>
          <a:r>
            <a:rPr lang="tr-TR" sz="1400" b="1" u="sng" dirty="0" smtClean="0">
              <a:solidFill>
                <a:schemeClr val="tx1"/>
              </a:solidFill>
            </a:rPr>
            <a:t>fuarda görev alacak işletme temsilcilerinin</a:t>
          </a:r>
          <a:r>
            <a:rPr lang="tr-TR" sz="1400" dirty="0" smtClean="0"/>
            <a:t> fuar süresince gerçekleşen konaklama ve ekonomi sınıfı gidiş-dönüş ulaşım giderlerini kapsar.</a:t>
          </a:r>
          <a:endParaRPr lang="tr-TR" sz="1400" dirty="0"/>
        </a:p>
      </dgm:t>
    </dgm:pt>
    <dgm:pt modelId="{8BE6F7E2-B25D-4125-AB42-16B28678A24F}" type="parTrans" cxnId="{CAC3A77F-E2B5-49F2-8244-624B52FCFA50}">
      <dgm:prSet/>
      <dgm:spPr/>
      <dgm:t>
        <a:bodyPr/>
        <a:lstStyle/>
        <a:p>
          <a:endParaRPr lang="tr-TR"/>
        </a:p>
      </dgm:t>
    </dgm:pt>
    <dgm:pt modelId="{A30BDE4C-B23F-4147-8BEE-1BEC2B1C5A07}" type="sibTrans" cxnId="{CAC3A77F-E2B5-49F2-8244-624B52FCFA50}">
      <dgm:prSet/>
      <dgm:spPr/>
      <dgm:t>
        <a:bodyPr/>
        <a:lstStyle/>
        <a:p>
          <a:endParaRPr lang="tr-TR"/>
        </a:p>
      </dgm:t>
    </dgm:pt>
    <dgm:pt modelId="{AA9B7A9F-2016-4225-8A33-1B113B78A167}">
      <dgm:prSet phldrT="[Metin]" custT="1"/>
      <dgm:spPr/>
      <dgm:t>
        <a:bodyPr/>
        <a:lstStyle/>
        <a:p>
          <a:pPr algn="just"/>
          <a:r>
            <a:rPr lang="tr-TR" sz="1400" dirty="0" smtClean="0"/>
            <a:t>İşletme temsilcilerinin proje kapsamında gerçekleştirecekleri yurt dışı iş seyahati, yurt dışı kongre/konferans/sempozyum katılımına ilişkin katılım/giriş ücreti, </a:t>
          </a:r>
          <a:r>
            <a:rPr lang="tr-TR" sz="1400" b="1" u="sng" dirty="0" smtClean="0">
              <a:solidFill>
                <a:schemeClr val="tx1"/>
              </a:solidFill>
            </a:rPr>
            <a:t>en fazla 2 (iki) işletme temsilcisinin</a:t>
          </a:r>
          <a:r>
            <a:rPr lang="tr-TR" sz="1400" dirty="0" smtClean="0">
              <a:solidFill>
                <a:schemeClr val="tx1"/>
              </a:solidFill>
            </a:rPr>
            <a:t> </a:t>
          </a:r>
          <a:r>
            <a:rPr lang="tr-TR" sz="1400" dirty="0" smtClean="0"/>
            <a:t>konaklama ve ekonomi sınıfı gidiş-dönüş ulaşım giderlerini kapsar.</a:t>
          </a:r>
          <a:endParaRPr lang="tr-TR" sz="1400" dirty="0"/>
        </a:p>
      </dgm:t>
    </dgm:pt>
    <dgm:pt modelId="{B1E84FAC-C28F-4957-90FA-18F3417E0C32}" type="parTrans" cxnId="{470A876A-C6ED-4817-9440-F1F8E6D37054}">
      <dgm:prSet/>
      <dgm:spPr/>
      <dgm:t>
        <a:bodyPr/>
        <a:lstStyle/>
        <a:p>
          <a:endParaRPr lang="tr-TR"/>
        </a:p>
      </dgm:t>
    </dgm:pt>
    <dgm:pt modelId="{B7A53EB2-CDDC-4A20-8579-9C7D9DDA6FB5}" type="sibTrans" cxnId="{470A876A-C6ED-4817-9440-F1F8E6D37054}">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4472" custLinFactNeighborX="-1774" custLinFactNeighborY="876">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3060" custScaleY="123630" custLinFactNeighborX="-3203" custLinFactNeighborY="1129">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4371" custScaleY="114411" custLinFactNeighborX="-7187" custLinFactNeighborY="6972">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602" custScaleY="132029">
        <dgm:presLayoutVars>
          <dgm:bulletEnabled val="1"/>
        </dgm:presLayoutVars>
      </dgm:prSet>
      <dgm:spPr/>
      <dgm:t>
        <a:bodyPr/>
        <a:lstStyle/>
        <a:p>
          <a:endParaRPr lang="tr-TR"/>
        </a:p>
      </dgm:t>
    </dgm:pt>
  </dgm:ptLst>
  <dgm:cxnLst>
    <dgm:cxn modelId="{A90C596C-C2BE-4F55-B42A-EFE0CDF15EAA}" srcId="{74945AE8-85B8-4A4C-AFBD-8FD18D8021F7}" destId="{23FB4681-E657-4EA6-8FC9-79F638E79446}" srcOrd="2" destOrd="0" parTransId="{26DEAC3A-3302-43AA-B48D-EC90B2CB25CE}" sibTransId="{839E2A53-86D9-447D-A09B-9C2EECCBD585}"/>
    <dgm:cxn modelId="{283DCA8D-39E0-410B-85BB-F58566B51062}" type="presOf" srcId="{5DDD7D38-F2BC-4142-A878-ECD5A9320F1E}" destId="{2E7D9D7D-DFC2-44E5-BB9B-BA7D5AF108E2}" srcOrd="0" destOrd="0" presId="urn:microsoft.com/office/officeart/2005/8/layout/vList5"/>
    <dgm:cxn modelId="{6BA35377-C1A4-48E0-9654-A6AF3A8E9489}" type="presOf" srcId="{4D217ED4-7198-413E-93F7-3578C3D18B29}" destId="{8D9A727D-9FEF-4BA2-A58F-9228A744808D}"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EFD96531-E787-43E8-B622-53930B865DB2}" type="presOf" srcId="{74945AE8-85B8-4A4C-AFBD-8FD18D8021F7}" destId="{EA76D721-580E-4CFE-8AB1-08AB49290FD9}" srcOrd="0" destOrd="0" presId="urn:microsoft.com/office/officeart/2005/8/layout/vList5"/>
    <dgm:cxn modelId="{9999AC12-21A1-4564-B12A-A907C291C056}" type="presOf" srcId="{C8B55294-A00C-48C9-8588-7FF0B4B623C4}" destId="{E95A3130-ACEB-4BFD-94BA-1A81F19E2715}" srcOrd="0" destOrd="1"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A8075120-E576-437D-AA50-A8061415989D}" type="presOf" srcId="{49521A90-B47E-4732-9A90-A9ECAA2AE229}" destId="{E95A3130-ACEB-4BFD-94BA-1A81F19E2715}" srcOrd="0" destOrd="5"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2C806D7B-5622-4F2B-B2C8-DED0D5AF28E7}" srcId="{74945AE8-85B8-4A4C-AFBD-8FD18D8021F7}" destId="{49521A90-B47E-4732-9A90-A9ECAA2AE229}" srcOrd="5" destOrd="0" parTransId="{19B8B962-09D6-4E85-AD2F-5871F2762DB8}" sibTransId="{73563AEE-BBBC-4119-B2D2-7375834F5E6A}"/>
    <dgm:cxn modelId="{D770D6AE-6EF9-47D7-98CA-1D91767070E8}" type="presOf" srcId="{58B51C50-72F6-405E-8500-3AD3D454AAA4}" destId="{E95A3130-ACEB-4BFD-94BA-1A81F19E2715}" srcOrd="0" destOrd="0" presId="urn:microsoft.com/office/officeart/2005/8/layout/vList5"/>
    <dgm:cxn modelId="{87F5FD9D-D76E-4BA1-8101-7925FF0993CC}" srcId="{74945AE8-85B8-4A4C-AFBD-8FD18D8021F7}" destId="{9196FB59-1329-49F6-9DC0-D4C6835C4B6B}" srcOrd="4" destOrd="0" parTransId="{4B7332BC-B981-41D4-9A98-472EF60BF9CD}" sibTransId="{7D40A7DF-97C9-4ABC-A1C0-B6D4934EB7A0}"/>
    <dgm:cxn modelId="{E83C9F99-4494-4BAF-B608-46FDD32D7457}" srcId="{74945AE8-85B8-4A4C-AFBD-8FD18D8021F7}" destId="{34AA8790-9508-4414-84BB-1B9FA88F8FDC}" srcOrd="3" destOrd="0" parTransId="{F4D10789-8B7F-409B-88B1-58576A472D0B}" sibTransId="{E07E16B7-F079-42B3-8F28-B022C5570719}"/>
    <dgm:cxn modelId="{03FDCB2D-482D-4AC1-B5B4-346E9EB10644}" type="presOf" srcId="{AA9B7A9F-2016-4225-8A33-1B113B78A167}" destId="{2E7D9D7D-DFC2-44E5-BB9B-BA7D5AF108E2}" srcOrd="0" destOrd="2" presId="urn:microsoft.com/office/officeart/2005/8/layout/vList5"/>
    <dgm:cxn modelId="{64F7A9B0-CBA1-4685-9F06-A37A734383FA}" type="presOf" srcId="{9196FB59-1329-49F6-9DC0-D4C6835C4B6B}" destId="{E95A3130-ACEB-4BFD-94BA-1A81F19E2715}" srcOrd="0" destOrd="4"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2E5F16E7-E467-4F8B-8AE3-E3583F270443}" type="presOf" srcId="{E443610D-904C-4B3D-B072-40B091378BD1}" destId="{2E7D9D7D-DFC2-44E5-BB9B-BA7D5AF108E2}" srcOrd="0" destOrd="1" presId="urn:microsoft.com/office/officeart/2005/8/layout/vList5"/>
    <dgm:cxn modelId="{D3C6AA10-62EF-4042-8530-5D47A1C8DE35}" type="presOf" srcId="{34AA8790-9508-4414-84BB-1B9FA88F8FDC}" destId="{E95A3130-ACEB-4BFD-94BA-1A81F19E2715}" srcOrd="0" destOrd="3" presId="urn:microsoft.com/office/officeart/2005/8/layout/vList5"/>
    <dgm:cxn modelId="{31E9BCD3-1BD7-4121-8872-FD6A41CD6041}" srcId="{9A47A6A6-F96B-4945-A979-B91C21B53F4C}" destId="{1CAEDE70-867F-42CD-A01D-8E79C364EDF0}" srcOrd="3" destOrd="0" parTransId="{FD8DAB0F-B728-4B65-9A02-A36AC05B8D31}" sibTransId="{0A7FD95F-D770-4995-A407-E5FFF45EB4BB}"/>
    <dgm:cxn modelId="{CAC3A77F-E2B5-49F2-8244-624B52FCFA50}" srcId="{9A47A6A6-F96B-4945-A979-B91C21B53F4C}" destId="{E443610D-904C-4B3D-B072-40B091378BD1}" srcOrd="1" destOrd="0" parTransId="{8BE6F7E2-B25D-4125-AB42-16B28678A24F}" sibTransId="{A30BDE4C-B23F-4147-8BEE-1BEC2B1C5A07}"/>
    <dgm:cxn modelId="{4BF9CC86-CC62-4D5B-8B33-A1FD6DAFE869}" type="presOf" srcId="{1CAEDE70-867F-42CD-A01D-8E79C364EDF0}" destId="{2E7D9D7D-DFC2-44E5-BB9B-BA7D5AF108E2}" srcOrd="0" destOrd="3" presId="urn:microsoft.com/office/officeart/2005/8/layout/vList5"/>
    <dgm:cxn modelId="{111955F4-ACEE-489B-B5F3-8418EE95EBBF}" srcId="{74945AE8-85B8-4A4C-AFBD-8FD18D8021F7}" destId="{C8B55294-A00C-48C9-8588-7FF0B4B623C4}" srcOrd="1" destOrd="0" parTransId="{AE747049-87E0-4951-A872-AB1B2720961E}" sibTransId="{2260A5E9-59D4-4672-9767-580344E0B695}"/>
    <dgm:cxn modelId="{4CAB5A38-871D-40D3-BBD7-2545B0061D3E}" type="presOf" srcId="{9A47A6A6-F96B-4945-A979-B91C21B53F4C}" destId="{BCC3E5CA-EDFB-41E8-964A-E04CF46A4B77}" srcOrd="0" destOrd="0" presId="urn:microsoft.com/office/officeart/2005/8/layout/vList5"/>
    <dgm:cxn modelId="{470A876A-C6ED-4817-9440-F1F8E6D37054}" srcId="{9A47A6A6-F96B-4945-A979-B91C21B53F4C}" destId="{AA9B7A9F-2016-4225-8A33-1B113B78A167}" srcOrd="2" destOrd="0" parTransId="{B1E84FAC-C28F-4957-90FA-18F3417E0C32}" sibTransId="{B7A53EB2-CDDC-4A20-8579-9C7D9DDA6FB5}"/>
    <dgm:cxn modelId="{7E765A18-B105-45E0-8A41-FD82F5C42451}" type="presOf" srcId="{23FB4681-E657-4EA6-8FC9-79F638E79446}" destId="{E95A3130-ACEB-4BFD-94BA-1A81F19E2715}" srcOrd="0" destOrd="2" presId="urn:microsoft.com/office/officeart/2005/8/layout/vList5"/>
    <dgm:cxn modelId="{C8AFC05F-3D43-44D1-B63D-D32E75DFD217}" type="presParOf" srcId="{8D9A727D-9FEF-4BA2-A58F-9228A744808D}" destId="{7447F2C5-841B-464A-ABA8-3BEDF3CB2266}" srcOrd="0" destOrd="0" presId="urn:microsoft.com/office/officeart/2005/8/layout/vList5"/>
    <dgm:cxn modelId="{D8B5A277-A53B-4B27-9D14-D990133C81D3}" type="presParOf" srcId="{7447F2C5-841B-464A-ABA8-3BEDF3CB2266}" destId="{EA76D721-580E-4CFE-8AB1-08AB49290FD9}" srcOrd="0" destOrd="0" presId="urn:microsoft.com/office/officeart/2005/8/layout/vList5"/>
    <dgm:cxn modelId="{2F0AE33B-6BFB-49C9-BCFD-141964E11E21}" type="presParOf" srcId="{7447F2C5-841B-464A-ABA8-3BEDF3CB2266}" destId="{E95A3130-ACEB-4BFD-94BA-1A81F19E2715}" srcOrd="1" destOrd="0" presId="urn:microsoft.com/office/officeart/2005/8/layout/vList5"/>
    <dgm:cxn modelId="{1EA931C3-9B35-4A38-8650-5268EBE59D51}" type="presParOf" srcId="{8D9A727D-9FEF-4BA2-A58F-9228A744808D}" destId="{70517AD4-9811-4566-9B52-596BCB96AF5A}" srcOrd="1" destOrd="0" presId="urn:microsoft.com/office/officeart/2005/8/layout/vList5"/>
    <dgm:cxn modelId="{83B792F7-9A79-494E-BF8F-1FEDF413C4FB}" type="presParOf" srcId="{8D9A727D-9FEF-4BA2-A58F-9228A744808D}" destId="{AE4C51C7-4E10-4399-BA30-858AE482707B}" srcOrd="2" destOrd="0" presId="urn:microsoft.com/office/officeart/2005/8/layout/vList5"/>
    <dgm:cxn modelId="{9C9B7A5D-D7D1-44EA-A74B-4454497979BB}" type="presParOf" srcId="{AE4C51C7-4E10-4399-BA30-858AE482707B}" destId="{BCC3E5CA-EDFB-41E8-964A-E04CF46A4B77}" srcOrd="0" destOrd="0" presId="urn:microsoft.com/office/officeart/2005/8/layout/vList5"/>
    <dgm:cxn modelId="{1C4208A8-ADE5-454B-A015-4B77CD5E48D0}"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Test, Analiz ve Belgelendirme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600" dirty="0" smtClean="0"/>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600" dirty="0"/>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4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600" dirty="0" smtClean="0"/>
            <a:t>Belgelendirme giderleri, işletmelerin uluslararası pazarlara girişini sağlayacak ve/veya uluslararası pazarlarda rekabet avantajı yaratacak belge alımlarını kapsar.</a:t>
          </a:r>
          <a:endParaRPr lang="tr-TR" sz="1600" dirty="0"/>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EC84F96F-96A0-44F4-BB8A-EA41F530E2F4}">
      <dgm:prSet phldrT="[Metin]" custT="1"/>
      <dgm:spPr/>
      <dgm:t>
        <a:bodyPr/>
        <a:lstStyle/>
        <a:p>
          <a:pPr algn="just"/>
          <a:r>
            <a:rPr lang="tr-TR" sz="1600" dirty="0" smtClean="0"/>
            <a:t>Belgelendirme giderleri kapsamında başvuru, dosya inceleme, danışmanlık, eğitim, tetkik, denetim ve belge alımı giderleri desteklenir.</a:t>
          </a:r>
          <a:endParaRPr lang="tr-TR" sz="1600" dirty="0"/>
        </a:p>
      </dgm:t>
    </dgm:pt>
    <dgm:pt modelId="{534F0B76-71A2-4E85-BA80-CAD016A9B2FE}" type="parTrans" cxnId="{5ED1EF42-CA3D-4BE9-ABFC-94032EE51C17}">
      <dgm:prSet/>
      <dgm:spPr/>
      <dgm:t>
        <a:bodyPr/>
        <a:lstStyle/>
        <a:p>
          <a:endParaRPr lang="tr-TR"/>
        </a:p>
      </dgm:t>
    </dgm:pt>
    <dgm:pt modelId="{136B7168-81C6-44EC-85B7-1417DC788904}" type="sibTrans" cxnId="{5ED1EF42-CA3D-4BE9-ABFC-94032EE51C17}">
      <dgm:prSet/>
      <dgm:spPr/>
      <dgm:t>
        <a:bodyPr/>
        <a:lstStyle/>
        <a:p>
          <a:endParaRPr lang="tr-TR"/>
        </a:p>
      </dgm:t>
    </dgm:pt>
    <dgm:pt modelId="{34E7F854-BF70-40B3-80AB-05C571CC1B5B}">
      <dgm:prSet phldrT="[Metin]" custT="1"/>
      <dgm:spPr/>
      <dgm:t>
        <a:bodyPr/>
        <a:lstStyle/>
        <a:p>
          <a:pPr algn="just"/>
          <a:endParaRPr lang="tr-TR" sz="1600" dirty="0"/>
        </a:p>
      </dgm:t>
    </dgm:pt>
    <dgm:pt modelId="{B3C5D7DE-EF3B-48A5-BF12-37292D889606}" type="parTrans" cxnId="{FB4A82EF-5F2C-4DD6-BC0A-BE01DFA822F5}">
      <dgm:prSet/>
      <dgm:spPr/>
      <dgm:t>
        <a:bodyPr/>
        <a:lstStyle/>
        <a:p>
          <a:endParaRPr lang="tr-TR"/>
        </a:p>
      </dgm:t>
    </dgm:pt>
    <dgm:pt modelId="{FFBCD043-9752-4E8B-AB01-E8FD94467452}" type="sibTrans" cxnId="{FB4A82EF-5F2C-4DD6-BC0A-BE01DFA822F5}">
      <dgm:prSet/>
      <dgm:spPr/>
      <dgm:t>
        <a:bodyPr/>
        <a:lstStyle/>
        <a:p>
          <a:endParaRPr lang="tr-TR"/>
        </a:p>
      </dgm:t>
    </dgm:pt>
    <dgm:pt modelId="{A642A777-93D7-4AA6-AF45-AF92BDB78754}">
      <dgm:prSet phldrT="[Metin]" custT="1"/>
      <dgm:spPr/>
      <dgm:t>
        <a:bodyPr/>
        <a:lstStyle/>
        <a:p>
          <a:pPr algn="just"/>
          <a:endParaRPr lang="tr-TR" sz="1600" dirty="0"/>
        </a:p>
      </dgm:t>
    </dgm:pt>
    <dgm:pt modelId="{97C45A7F-8508-4FEE-BC16-B4DE3FF4C614}" type="parTrans" cxnId="{C93C02AC-895A-4C64-B2EA-8C98208B0B8A}">
      <dgm:prSet/>
      <dgm:spPr/>
      <dgm:t>
        <a:bodyPr/>
        <a:lstStyle/>
        <a:p>
          <a:endParaRPr lang="tr-TR"/>
        </a:p>
      </dgm:t>
    </dgm:pt>
    <dgm:pt modelId="{7DBAFB84-3B9D-4584-8591-67B8D6262DC4}" type="sibTrans" cxnId="{C93C02AC-895A-4C64-B2EA-8C98208B0B8A}">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472" custLinFactNeighborX="-7180" custLinFactNeighborY="1355">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71" custScaleY="118856">
        <dgm:presLayoutVars>
          <dgm:bulletEnabled val="1"/>
        </dgm:presLayoutVars>
      </dgm:prSet>
      <dgm:spPr/>
      <dgm:t>
        <a:bodyPr/>
        <a:lstStyle/>
        <a:p>
          <a:endParaRPr lang="tr-TR"/>
        </a:p>
      </dgm:t>
    </dgm:pt>
  </dgm:ptLst>
  <dgm:cxnLst>
    <dgm:cxn modelId="{8209064D-4DD9-4059-AB40-D8999DC2E867}" type="presOf" srcId="{6185F662-3F02-4498-A8CB-B54CEC8FE415}" destId="{E95A3130-ACEB-4BFD-94BA-1A81F19E2715}" srcOrd="0" destOrd="5" presId="urn:microsoft.com/office/officeart/2005/8/layout/vList5"/>
    <dgm:cxn modelId="{5ED1EF42-CA3D-4BE9-ABFC-94032EE51C17}" srcId="{74945AE8-85B8-4A4C-AFBD-8FD18D8021F7}" destId="{EC84F96F-96A0-44F4-BB8A-EA41F530E2F4}" srcOrd="4" destOrd="0" parTransId="{534F0B76-71A2-4E85-BA80-CAD016A9B2FE}" sibTransId="{136B7168-81C6-44EC-85B7-1417DC788904}"/>
    <dgm:cxn modelId="{E92AEFB9-A79B-425A-B113-DB37CA1425E8}" srcId="{74945AE8-85B8-4A4C-AFBD-8FD18D8021F7}" destId="{6185F662-3F02-4498-A8CB-B54CEC8FE415}" srcOrd="5" destOrd="0" parTransId="{94783F0C-A0AF-438F-98B4-428CA3249DE8}" sibTransId="{C07B18C2-5AFB-446F-9A09-85C9919B5895}"/>
    <dgm:cxn modelId="{EEE3BA61-8A5E-4792-9A7F-62F1210FC968}" type="presOf" srcId="{D1FA8EEC-7D3A-4424-A426-9C906BB533A5}"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811B2ACF-ABD6-4E72-898C-4D860B42C61B}" type="presOf" srcId="{58B51C50-72F6-405E-8500-3AD3D454AAA4}" destId="{E95A3130-ACEB-4BFD-94BA-1A81F19E2715}"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57018E71-EABB-4CC4-990F-7EDFB5FC9F79}" type="presOf" srcId="{74945AE8-85B8-4A4C-AFBD-8FD18D8021F7}" destId="{EA76D721-580E-4CFE-8AB1-08AB49290FD9}" srcOrd="0" destOrd="0" presId="urn:microsoft.com/office/officeart/2005/8/layout/vList5"/>
    <dgm:cxn modelId="{6BECDBAC-C655-488F-AB69-1ABB5063FA17}" type="presOf" srcId="{A642A777-93D7-4AA6-AF45-AF92BDB78754}" destId="{E95A3130-ACEB-4BFD-94BA-1A81F19E2715}" srcOrd="0" destOrd="3" presId="urn:microsoft.com/office/officeart/2005/8/layout/vList5"/>
    <dgm:cxn modelId="{47CE4913-567A-4EA6-8190-432ABA05B1FA}" type="presOf" srcId="{34E7F854-BF70-40B3-80AB-05C571CC1B5B}" destId="{E95A3130-ACEB-4BFD-94BA-1A81F19E2715}" srcOrd="0" destOrd="1" presId="urn:microsoft.com/office/officeart/2005/8/layout/vList5"/>
    <dgm:cxn modelId="{FB4A82EF-5F2C-4DD6-BC0A-BE01DFA822F5}" srcId="{74945AE8-85B8-4A4C-AFBD-8FD18D8021F7}" destId="{34E7F854-BF70-40B3-80AB-05C571CC1B5B}" srcOrd="1" destOrd="0" parTransId="{B3C5D7DE-EF3B-48A5-BF12-37292D889606}" sibTransId="{FFBCD043-9752-4E8B-AB01-E8FD94467452}"/>
    <dgm:cxn modelId="{31A4E67A-57C3-4E18-94DF-7B6B9DC11EE8}" srcId="{74945AE8-85B8-4A4C-AFBD-8FD18D8021F7}" destId="{D1FA8EEC-7D3A-4424-A426-9C906BB533A5}" srcOrd="2" destOrd="0" parTransId="{20E9F5C6-B4C0-401F-A91C-7FCA9BC4686C}" sibTransId="{0254F176-BCFE-483A-B23B-03A944218AB9}"/>
    <dgm:cxn modelId="{EAE6A5F9-A3E1-4EAF-B7E2-879CE2A5AF5A}" type="presOf" srcId="{4D217ED4-7198-413E-93F7-3578C3D18B29}" destId="{8D9A727D-9FEF-4BA2-A58F-9228A744808D}" srcOrd="0" destOrd="0" presId="urn:microsoft.com/office/officeart/2005/8/layout/vList5"/>
    <dgm:cxn modelId="{CE5919F3-9311-4F6D-960E-0EE35BEF4DCD}" type="presOf" srcId="{EC84F96F-96A0-44F4-BB8A-EA41F530E2F4}" destId="{E95A3130-ACEB-4BFD-94BA-1A81F19E2715}" srcOrd="0" destOrd="4" presId="urn:microsoft.com/office/officeart/2005/8/layout/vList5"/>
    <dgm:cxn modelId="{C93C02AC-895A-4C64-B2EA-8C98208B0B8A}" srcId="{74945AE8-85B8-4A4C-AFBD-8FD18D8021F7}" destId="{A642A777-93D7-4AA6-AF45-AF92BDB78754}" srcOrd="3" destOrd="0" parTransId="{97C45A7F-8508-4FEE-BC16-B4DE3FF4C614}" sibTransId="{7DBAFB84-3B9D-4584-8591-67B8D6262DC4}"/>
    <dgm:cxn modelId="{8914B90D-EE3C-478D-A64F-C4A9668AD601}" type="presParOf" srcId="{8D9A727D-9FEF-4BA2-A58F-9228A744808D}" destId="{7447F2C5-841B-464A-ABA8-3BEDF3CB2266}" srcOrd="0" destOrd="0" presId="urn:microsoft.com/office/officeart/2005/8/layout/vList5"/>
    <dgm:cxn modelId="{4DB83D38-D974-4081-85D4-B48D84ECC6AE}" type="presParOf" srcId="{7447F2C5-841B-464A-ABA8-3BEDF3CB2266}" destId="{EA76D721-580E-4CFE-8AB1-08AB49290FD9}" srcOrd="0" destOrd="0" presId="urn:microsoft.com/office/officeart/2005/8/layout/vList5"/>
    <dgm:cxn modelId="{DA65A695-97BD-472D-A0B7-AF6D54BFC8C8}"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Hizmet Alımı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200" dirty="0" smtClean="0"/>
            <a:t>Eğitim ve danışmanlık giderleri; işletmelerin proje kapsamında ihracata yönelik alacakları eğitim ve danışmanlık (pazar araştırma danışmanlığı dahil) giderlerini kapsar.</a:t>
          </a:r>
          <a:endParaRPr lang="tr-TR" sz="1200" dirty="0"/>
        </a:p>
      </dgm:t>
    </dgm:pt>
    <dgm:pt modelId="{1C1C3F9E-707A-46C6-B114-9FE5AF07E2B0}" type="parTrans" cxnId="{9920D9A1-C445-461B-8E26-AE95859AF8E6}">
      <dgm:prSet/>
      <dgm:spPr/>
    </dgm:pt>
    <dgm:pt modelId="{8E8893DD-6062-4110-B831-B625D37CC0F5}" type="sibTrans" cxnId="{9920D9A1-C445-461B-8E26-AE95859AF8E6}">
      <dgm:prSet/>
      <dgm:spPr/>
    </dgm:pt>
    <dgm:pt modelId="{6185F662-3F02-4498-A8CB-B54CEC8FE415}">
      <dgm:prSet phldrT="[Metin]" custT="1"/>
      <dgm:spPr/>
      <dgm:t>
        <a:bodyPr/>
        <a:lstStyle/>
        <a:p>
          <a:pPr algn="just"/>
          <a:endParaRPr lang="tr-TR" sz="1100" dirty="0"/>
        </a:p>
      </dgm:t>
    </dgm:pt>
    <dgm:pt modelId="{94783F0C-A0AF-438F-98B4-428CA3249DE8}" type="parTrans" cxnId="{E92AEFB9-A79B-425A-B113-DB37CA1425E8}">
      <dgm:prSet/>
      <dgm:spPr/>
    </dgm:pt>
    <dgm:pt modelId="{C07B18C2-5AFB-446F-9A09-85C9919B5895}" type="sibTrans" cxnId="{E92AEFB9-A79B-425A-B113-DB37CA1425E8}">
      <dgm:prSet/>
      <dgm:spPr/>
    </dgm:pt>
    <dgm:pt modelId="{D1FA8EEC-7D3A-4424-A426-9C906BB533A5}">
      <dgm:prSet phldrT="[Metin]" custT="1"/>
      <dgm:spPr/>
      <dgm:t>
        <a:bodyPr/>
        <a:lstStyle/>
        <a:p>
          <a:pPr algn="just"/>
          <a:r>
            <a:rPr lang="tr-TR" sz="1200" b="1" dirty="0" smtClean="0"/>
            <a:t>Eğitim hizmeti alınabilecek kuruluşlar; </a:t>
          </a:r>
          <a:endParaRPr lang="tr-TR" sz="1200" b="1" dirty="0"/>
        </a:p>
      </dgm:t>
    </dgm:pt>
    <dgm:pt modelId="{20E9F5C6-B4C0-401F-A91C-7FCA9BC4686C}" type="parTrans" cxnId="{31A4E67A-57C3-4E18-94DF-7B6B9DC11EE8}">
      <dgm:prSet/>
      <dgm:spPr/>
    </dgm:pt>
    <dgm:pt modelId="{0254F176-BCFE-483A-B23B-03A944218AB9}" type="sibTrans" cxnId="{31A4E67A-57C3-4E18-94DF-7B6B9DC11EE8}">
      <dgm:prSet/>
      <dgm:spPr/>
    </dgm:pt>
    <dgm:pt modelId="{34E7F854-BF70-40B3-80AB-05C571CC1B5B}">
      <dgm:prSet phldrT="[Metin]" custT="1"/>
      <dgm:spPr/>
      <dgm:t>
        <a:bodyPr/>
        <a:lstStyle/>
        <a:p>
          <a:pPr algn="just"/>
          <a:endParaRPr lang="tr-TR" sz="1200" dirty="0"/>
        </a:p>
      </dgm:t>
    </dgm:pt>
    <dgm:pt modelId="{B3C5D7DE-EF3B-48A5-BF12-37292D889606}" type="parTrans" cxnId="{FB4A82EF-5F2C-4DD6-BC0A-BE01DFA822F5}">
      <dgm:prSet/>
      <dgm:spPr/>
    </dgm:pt>
    <dgm:pt modelId="{FFBCD043-9752-4E8B-AB01-E8FD94467452}" type="sibTrans" cxnId="{FB4A82EF-5F2C-4DD6-BC0A-BE01DFA822F5}">
      <dgm:prSet/>
      <dgm:spPr/>
    </dgm:pt>
    <dgm:pt modelId="{4DB3A64D-E90E-4A18-B76D-FFA6B0775695}">
      <dgm:prSet phldrT="[Metin]" custT="1"/>
      <dgm:spPr/>
      <dgm:t>
        <a:bodyPr/>
        <a:lstStyle/>
        <a:p>
          <a:pPr algn="just"/>
          <a:r>
            <a:rPr lang="tr-TR" sz="1200" dirty="0" smtClean="0"/>
            <a:t>Türkiye İhracatçılar Meclisi (TİM), </a:t>
          </a:r>
          <a:endParaRPr lang="tr-TR" sz="1200" dirty="0"/>
        </a:p>
      </dgm:t>
    </dgm:pt>
    <dgm:pt modelId="{5B5FEBBD-5357-4F08-82D0-8D53A784B6C7}" type="parTrans" cxnId="{2B05D049-89D9-49DA-8A3E-12E0B5E9C723}">
      <dgm:prSet/>
      <dgm:spPr/>
    </dgm:pt>
    <dgm:pt modelId="{5A8A76F3-B43B-49BF-87AE-9DBAF60FE7B5}" type="sibTrans" cxnId="{2B05D049-89D9-49DA-8A3E-12E0B5E9C723}">
      <dgm:prSet/>
      <dgm:spPr/>
    </dgm:pt>
    <dgm:pt modelId="{319E4480-AEAE-4F6A-ACC0-F0A4BECD9746}">
      <dgm:prSet phldrT="[Metin]" custT="1"/>
      <dgm:spPr/>
      <dgm:t>
        <a:bodyPr/>
        <a:lstStyle/>
        <a:p>
          <a:pPr algn="just"/>
          <a:r>
            <a:rPr lang="tr-TR" sz="1200" dirty="0" smtClean="0"/>
            <a:t>İhracatçı Birlikleri, </a:t>
          </a:r>
          <a:endParaRPr lang="tr-TR" sz="1200" dirty="0"/>
        </a:p>
      </dgm:t>
    </dgm:pt>
    <dgm:pt modelId="{C5805D43-EE40-4EE7-98BB-6AF9CB28406B}" type="parTrans" cxnId="{518BA5CE-2BBD-4792-8202-B30EAC843073}">
      <dgm:prSet/>
      <dgm:spPr/>
    </dgm:pt>
    <dgm:pt modelId="{4309ED12-776A-4A12-B469-F5C2F502850F}" type="sibTrans" cxnId="{518BA5CE-2BBD-4792-8202-B30EAC843073}">
      <dgm:prSet/>
      <dgm:spPr/>
    </dgm:pt>
    <dgm:pt modelId="{34058ABC-7C1A-4EF0-9D8A-B15F38BE86EC}">
      <dgm:prSet phldrT="[Metin]" custT="1"/>
      <dgm:spPr/>
      <dgm:t>
        <a:bodyPr/>
        <a:lstStyle/>
        <a:p>
          <a:pPr algn="just"/>
          <a:r>
            <a:rPr lang="tr-TR" sz="1200" dirty="0" smtClean="0"/>
            <a:t>Üniversitelerin işletmelere yönelik eğitim hizmeti vermek amacıyla kurulmuş birimleri, </a:t>
          </a:r>
          <a:endParaRPr lang="tr-TR" sz="1200" dirty="0"/>
        </a:p>
      </dgm:t>
    </dgm:pt>
    <dgm:pt modelId="{75152832-284C-4B0C-9545-5043288B7B03}" type="parTrans" cxnId="{531E7A85-9AB0-4305-8B30-7F9F3AE5FB71}">
      <dgm:prSet/>
      <dgm:spPr/>
    </dgm:pt>
    <dgm:pt modelId="{2744D2D9-ABF2-44E9-B8B1-4B08C9D10A59}" type="sibTrans" cxnId="{531E7A85-9AB0-4305-8B30-7F9F3AE5FB71}">
      <dgm:prSet/>
      <dgm:spPr/>
    </dgm:pt>
    <dgm:pt modelId="{DF263325-B9C3-44F4-9212-B60D514906A1}">
      <dgm:prSet phldrT="[Metin]" custT="1"/>
      <dgm:spPr/>
      <dgm:t>
        <a:bodyPr/>
        <a:lstStyle/>
        <a:p>
          <a:pPr algn="just"/>
          <a:r>
            <a:rPr lang="tr-TR" sz="1200" dirty="0" smtClean="0"/>
            <a:t>Mevzuatlarının dış ticaret kapsamında eğitim vermeye izin vermesi şartıyla kamu kurum/kuruluşları ve bunların eğitim hizmeti vermek amacıyla kurulmuş birimleri,</a:t>
          </a:r>
          <a:endParaRPr lang="tr-TR" sz="1200" dirty="0"/>
        </a:p>
      </dgm:t>
    </dgm:pt>
    <dgm:pt modelId="{26D69EE8-0114-4912-AA78-72AB625AE56E}" type="parTrans" cxnId="{6F59F958-C857-44C0-9AE2-973D8990722B}">
      <dgm:prSet/>
      <dgm:spPr/>
    </dgm:pt>
    <dgm:pt modelId="{49C82908-558F-45DF-8AE4-C9BE35C2C77C}" type="sibTrans" cxnId="{6F59F958-C857-44C0-9AE2-973D8990722B}">
      <dgm:prSet/>
      <dgm:spPr/>
    </dgm:pt>
    <dgm:pt modelId="{71BAFB3A-2BE8-474B-9204-7F910C947323}">
      <dgm:prSet phldrT="[Metin]" custT="1"/>
      <dgm:spPr/>
      <dgm:t>
        <a:bodyPr/>
        <a:lstStyle/>
        <a:p>
          <a:pPr algn="just"/>
          <a:r>
            <a:rPr lang="tr-TR" sz="1200" dirty="0" smtClean="0"/>
            <a:t> 08/02/2007 tarihli ve 5580 sayılı Özel Öğretim Kurumları Kanunu kapsamında kurum açma iznine sahip ve alanında program onayı olan kurum/kuruluşlardır.</a:t>
          </a:r>
          <a:endParaRPr lang="tr-TR" sz="1200" dirty="0"/>
        </a:p>
      </dgm:t>
    </dgm:pt>
    <dgm:pt modelId="{08FC79E8-2522-4C13-A24F-07D0FDA0C82E}" type="parTrans" cxnId="{D9D0EF1A-BA2A-45BB-A4FF-70B649F98751}">
      <dgm:prSet/>
      <dgm:spPr/>
    </dgm:pt>
    <dgm:pt modelId="{9F4F0A83-7134-42B4-AB2B-1669478F5C8C}" type="sibTrans" cxnId="{D9D0EF1A-BA2A-45BB-A4FF-70B649F98751}">
      <dgm:prSet/>
      <dgm:spPr/>
    </dgm:pt>
    <dgm:pt modelId="{5F69FFFE-5894-4389-9C53-84A75A625017}">
      <dgm:prSet phldrT="[Metin]" custT="1"/>
      <dgm:spPr/>
      <dgm:t>
        <a:bodyPr/>
        <a:lstStyle/>
        <a:p>
          <a:pPr algn="just"/>
          <a:r>
            <a:rPr lang="tr-TR" sz="1200" dirty="0" smtClean="0"/>
            <a:t>Danışmanlık hizmetini sağlayacak kuruluşun daha önce benzer nitelikte hazırladığı danışmanlık raporu örneği ve/veya danışmanlık faaliyetinin içeriğini, ayrıntılı çalışma planını ve maliyetini gösteren taslak eklenmelidir.</a:t>
          </a:r>
          <a:endParaRPr lang="tr-TR" sz="1200" dirty="0"/>
        </a:p>
      </dgm:t>
    </dgm:pt>
    <dgm:pt modelId="{A87816DC-AC2D-41DF-A295-BDB62461929D}" type="parTrans" cxnId="{5351F5D0-EE59-4F8B-B2D2-1E43A303267A}">
      <dgm:prSet/>
      <dgm:spPr/>
    </dgm:pt>
    <dgm:pt modelId="{F6DCE428-7B99-4B86-ADC5-A01FE8F9874E}" type="sibTrans" cxnId="{5351F5D0-EE59-4F8B-B2D2-1E43A303267A}">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531E7A85-9AB0-4305-8B30-7F9F3AE5FB71}" srcId="{74945AE8-85B8-4A4C-AFBD-8FD18D8021F7}" destId="{34058ABC-7C1A-4EF0-9D8A-B15F38BE86EC}" srcOrd="6" destOrd="0" parTransId="{75152832-284C-4B0C-9545-5043288B7B03}" sibTransId="{2744D2D9-ABF2-44E9-B8B1-4B08C9D10A59}"/>
    <dgm:cxn modelId="{D9D0EF1A-BA2A-45BB-A4FF-70B649F98751}" srcId="{74945AE8-85B8-4A4C-AFBD-8FD18D8021F7}" destId="{71BAFB3A-2BE8-474B-9204-7F910C947323}" srcOrd="8" destOrd="0" parTransId="{08FC79E8-2522-4C13-A24F-07D0FDA0C82E}" sibTransId="{9F4F0A83-7134-42B4-AB2B-1669478F5C8C}"/>
    <dgm:cxn modelId="{FB4A82EF-5F2C-4DD6-BC0A-BE01DFA822F5}" srcId="{74945AE8-85B8-4A4C-AFBD-8FD18D8021F7}" destId="{34E7F854-BF70-40B3-80AB-05C571CC1B5B}" srcOrd="2" destOrd="0" parTransId="{B3C5D7DE-EF3B-48A5-BF12-37292D889606}" sibTransId="{FFBCD043-9752-4E8B-AB01-E8FD94467452}"/>
    <dgm:cxn modelId="{518BA5CE-2BBD-4792-8202-B30EAC843073}" srcId="{74945AE8-85B8-4A4C-AFBD-8FD18D8021F7}" destId="{319E4480-AEAE-4F6A-ACC0-F0A4BECD9746}" srcOrd="5" destOrd="0" parTransId="{C5805D43-EE40-4EE7-98BB-6AF9CB28406B}" sibTransId="{4309ED12-776A-4A12-B469-F5C2F502850F}"/>
    <dgm:cxn modelId="{D6AC2329-121B-4688-89B9-1A92C4BB658E}" type="presOf" srcId="{319E4480-AEAE-4F6A-ACC0-F0A4BECD9746}" destId="{E95A3130-ACEB-4BFD-94BA-1A81F19E2715}" srcOrd="0" destOrd="5"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E92AEFB9-A79B-425A-B113-DB37CA1425E8}" srcId="{74945AE8-85B8-4A4C-AFBD-8FD18D8021F7}" destId="{6185F662-3F02-4498-A8CB-B54CEC8FE415}" srcOrd="9" destOrd="0" parTransId="{94783F0C-A0AF-438F-98B4-428CA3249DE8}" sibTransId="{C07B18C2-5AFB-446F-9A09-85C9919B5895}"/>
    <dgm:cxn modelId="{2B05D049-89D9-49DA-8A3E-12E0B5E9C723}" srcId="{74945AE8-85B8-4A4C-AFBD-8FD18D8021F7}" destId="{4DB3A64D-E90E-4A18-B76D-FFA6B0775695}" srcOrd="4" destOrd="0" parTransId="{5B5FEBBD-5357-4F08-82D0-8D53A784B6C7}" sibTransId="{5A8A76F3-B43B-49BF-87AE-9DBAF60FE7B5}"/>
    <dgm:cxn modelId="{C79D8254-42F5-4DBF-BBA4-D1B92891231C}" type="presOf" srcId="{34058ABC-7C1A-4EF0-9D8A-B15F38BE86EC}" destId="{E95A3130-ACEB-4BFD-94BA-1A81F19E2715}" srcOrd="0" destOrd="6" presId="urn:microsoft.com/office/officeart/2005/8/layout/vList5"/>
    <dgm:cxn modelId="{7E3CD813-8CA8-471D-B91E-40D7A4EC3850}" type="presOf" srcId="{34E7F854-BF70-40B3-80AB-05C571CC1B5B}" destId="{E95A3130-ACEB-4BFD-94BA-1A81F19E2715}" srcOrd="0" destOrd="2" presId="urn:microsoft.com/office/officeart/2005/8/layout/vList5"/>
    <dgm:cxn modelId="{3336C097-2AAC-4440-A0A8-9C019B9EF435}" type="presOf" srcId="{4DB3A64D-E90E-4A18-B76D-FFA6B0775695}" destId="{E95A3130-ACEB-4BFD-94BA-1A81F19E2715}" srcOrd="0" destOrd="4" presId="urn:microsoft.com/office/officeart/2005/8/layout/vList5"/>
    <dgm:cxn modelId="{56D257D9-F384-457A-940F-116B6430FA52}" type="presOf" srcId="{74945AE8-85B8-4A4C-AFBD-8FD18D8021F7}" destId="{EA76D721-580E-4CFE-8AB1-08AB49290FD9}" srcOrd="0" destOrd="0" presId="urn:microsoft.com/office/officeart/2005/8/layout/vList5"/>
    <dgm:cxn modelId="{5351F5D0-EE59-4F8B-B2D2-1E43A303267A}" srcId="{74945AE8-85B8-4A4C-AFBD-8FD18D8021F7}" destId="{5F69FFFE-5894-4389-9C53-84A75A625017}" srcOrd="1" destOrd="0" parTransId="{A87816DC-AC2D-41DF-A295-BDB62461929D}" sibTransId="{F6DCE428-7B99-4B86-ADC5-A01FE8F9874E}"/>
    <dgm:cxn modelId="{B98E0F91-FEE6-4DC0-9C19-FB8202836CCC}" type="presOf" srcId="{4D217ED4-7198-413E-93F7-3578C3D18B29}" destId="{8D9A727D-9FEF-4BA2-A58F-9228A744808D}"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6F59F958-C857-44C0-9AE2-973D8990722B}" srcId="{74945AE8-85B8-4A4C-AFBD-8FD18D8021F7}" destId="{DF263325-B9C3-44F4-9212-B60D514906A1}" srcOrd="7" destOrd="0" parTransId="{26D69EE8-0114-4912-AA78-72AB625AE56E}" sibTransId="{49C82908-558F-45DF-8AE4-C9BE35C2C77C}"/>
    <dgm:cxn modelId="{9F57AEB1-AFF5-4C96-B050-F48713CC1574}" type="presOf" srcId="{71BAFB3A-2BE8-474B-9204-7F910C947323}" destId="{E95A3130-ACEB-4BFD-94BA-1A81F19E2715}" srcOrd="0" destOrd="8" presId="urn:microsoft.com/office/officeart/2005/8/layout/vList5"/>
    <dgm:cxn modelId="{F86F3935-51C4-4021-825F-F640A97E40A0}" type="presOf" srcId="{DF263325-B9C3-44F4-9212-B60D514906A1}" destId="{E95A3130-ACEB-4BFD-94BA-1A81F19E2715}" srcOrd="0" destOrd="7" presId="urn:microsoft.com/office/officeart/2005/8/layout/vList5"/>
    <dgm:cxn modelId="{89C190FC-ED09-43C0-9FEA-7434EC7B736A}" type="presOf" srcId="{D1FA8EEC-7D3A-4424-A426-9C906BB533A5}" destId="{E95A3130-ACEB-4BFD-94BA-1A81F19E2715}" srcOrd="0" destOrd="3" presId="urn:microsoft.com/office/officeart/2005/8/layout/vList5"/>
    <dgm:cxn modelId="{31A4E67A-57C3-4E18-94DF-7B6B9DC11EE8}" srcId="{74945AE8-85B8-4A4C-AFBD-8FD18D8021F7}" destId="{D1FA8EEC-7D3A-4424-A426-9C906BB533A5}" srcOrd="3" destOrd="0" parTransId="{20E9F5C6-B4C0-401F-A91C-7FCA9BC4686C}" sibTransId="{0254F176-BCFE-483A-B23B-03A944218AB9}"/>
    <dgm:cxn modelId="{7AADC81E-1653-4C5D-A563-916BA881BC95}" type="presOf" srcId="{58B51C50-72F6-405E-8500-3AD3D454AAA4}" destId="{E95A3130-ACEB-4BFD-94BA-1A81F19E2715}" srcOrd="0" destOrd="0" presId="urn:microsoft.com/office/officeart/2005/8/layout/vList5"/>
    <dgm:cxn modelId="{17C9C08F-2964-4FAA-8651-9422D5C669AE}" type="presOf" srcId="{5F69FFFE-5894-4389-9C53-84A75A625017}" destId="{E95A3130-ACEB-4BFD-94BA-1A81F19E2715}" srcOrd="0" destOrd="1" presId="urn:microsoft.com/office/officeart/2005/8/layout/vList5"/>
    <dgm:cxn modelId="{5C0BB3D3-F9DA-40B1-9C0D-9100D5D89D86}" type="presOf" srcId="{6185F662-3F02-4498-A8CB-B54CEC8FE415}" destId="{E95A3130-ACEB-4BFD-94BA-1A81F19E2715}" srcOrd="0" destOrd="9" presId="urn:microsoft.com/office/officeart/2005/8/layout/vList5"/>
    <dgm:cxn modelId="{CD02558B-E7CE-4F88-A6BF-9996107F711A}" type="presParOf" srcId="{8D9A727D-9FEF-4BA2-A58F-9228A744808D}" destId="{7447F2C5-841B-464A-ABA8-3BEDF3CB2266}" srcOrd="0" destOrd="0" presId="urn:microsoft.com/office/officeart/2005/8/layout/vList5"/>
    <dgm:cxn modelId="{CCB0ADA0-D7B3-4E60-8632-7A5B6DD8C6DC}" type="presParOf" srcId="{7447F2C5-841B-464A-ABA8-3BEDF3CB2266}" destId="{EA76D721-580E-4CFE-8AB1-08AB49290FD9}" srcOrd="0" destOrd="0" presId="urn:microsoft.com/office/officeart/2005/8/layout/vList5"/>
    <dgm:cxn modelId="{CC8C5D23-1934-43B4-9C15-0E40C83BC6D1}"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Hizmet Alımı Giderleri</a:t>
          </a: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400" dirty="0" smtClean="0"/>
            <a:t>Tasarım giderleri; işletmelerin ihracata konu ürün/ambalaj tasarım giderlerini kapsar.</a:t>
          </a:r>
          <a:endParaRPr lang="tr-TR" sz="1400" dirty="0"/>
        </a:p>
      </dgm:t>
    </dgm:pt>
    <dgm:pt modelId="{1C1C3F9E-707A-46C6-B114-9FE5AF07E2B0}" type="parTrans" cxnId="{9920D9A1-C445-461B-8E26-AE95859AF8E6}">
      <dgm:prSet/>
      <dgm:spPr/>
    </dgm:pt>
    <dgm:pt modelId="{8E8893DD-6062-4110-B831-B625D37CC0F5}" type="sibTrans" cxnId="{9920D9A1-C445-461B-8E26-AE95859AF8E6}">
      <dgm:prSet/>
      <dgm:spPr/>
    </dgm:pt>
    <dgm:pt modelId="{6185F662-3F02-4498-A8CB-B54CEC8FE415}">
      <dgm:prSet phldrT="[Metin]" custT="1"/>
      <dgm:spPr/>
      <dgm:t>
        <a:bodyPr/>
        <a:lstStyle/>
        <a:p>
          <a:pPr algn="just"/>
          <a:r>
            <a:rPr lang="tr-TR" sz="1400" dirty="0" smtClean="0"/>
            <a:t>Nakliye giderleri; işletmelerin ihracata konu ürün numunesinin yurt dışına havayolu/karayolu/demiryolu/denizyolu ile yapacağı ihracat işleminde ürün numunesinin alıcıya ulaşım sürecindeki tüm nakliye ve sigorta giderlerini kapsar.</a:t>
          </a:r>
          <a:endParaRPr lang="tr-TR" sz="1400" dirty="0"/>
        </a:p>
      </dgm:t>
    </dgm:pt>
    <dgm:pt modelId="{94783F0C-A0AF-438F-98B4-428CA3249DE8}" type="parTrans" cxnId="{E92AEFB9-A79B-425A-B113-DB37CA1425E8}">
      <dgm:prSet/>
      <dgm:spPr/>
    </dgm:pt>
    <dgm:pt modelId="{C07B18C2-5AFB-446F-9A09-85C9919B5895}" type="sibTrans" cxnId="{E92AEFB9-A79B-425A-B113-DB37CA1425E8}">
      <dgm:prSet/>
      <dgm:spPr/>
    </dgm:pt>
    <dgm:pt modelId="{1ED7ED1C-6D36-4D02-A4FF-CA83CD4FEDBA}">
      <dgm:prSet phldrT="[Metin]" custT="1"/>
      <dgm:spPr/>
      <dgm:t>
        <a:bodyPr/>
        <a:lstStyle/>
        <a:p>
          <a:pPr algn="just"/>
          <a:r>
            <a:rPr lang="tr-TR" sz="1400" dirty="0" smtClean="0"/>
            <a:t>Yurt dışı marka tescil giderleri; işletmelerin TÜRKPATENT (Türk Patent ve Marka Kurumu) muadili yurt dışı kurum/kuruluşlardan alacakları Marka Tescil Belgeleri için başvuru yapılan kurum/kuruluşlara yaptığı ödemelere ilişkin giderleri kapsar. </a:t>
          </a:r>
          <a:r>
            <a:rPr lang="tr-TR" sz="1400" dirty="0" smtClean="0">
              <a:solidFill>
                <a:srgbClr val="FF0000"/>
              </a:solidFill>
            </a:rPr>
            <a:t>(İşletmenin Yurt Dışı Marka Tescil giderlerinin ödenebilmesi için ödeme aşamasında Yurt İçi Marka Tescil Belgesi şartı aranır)</a:t>
          </a:r>
          <a:endParaRPr lang="tr-TR" sz="1400" dirty="0"/>
        </a:p>
      </dgm:t>
    </dgm:pt>
    <dgm:pt modelId="{17A9B065-D0E1-4018-BBCD-61389B39ABBF}" type="parTrans" cxnId="{90793B28-5EBD-4F01-9715-30576699736D}">
      <dgm:prSet/>
      <dgm:spPr/>
    </dgm:pt>
    <dgm:pt modelId="{1A234883-B5D5-45F2-B3DD-79F397B94E46}" type="sibTrans" cxnId="{90793B28-5EBD-4F01-9715-30576699736D}">
      <dgm:prSet/>
      <dgm:spPr/>
    </dgm:pt>
    <dgm:pt modelId="{D303EBE3-0575-4036-BCCC-E9F95290A3ED}">
      <dgm:prSet phldrT="[Metin]" custT="1"/>
      <dgm:spPr/>
      <dgm:t>
        <a:bodyPr/>
        <a:lstStyle/>
        <a:p>
          <a:pPr algn="just"/>
          <a:r>
            <a:rPr lang="tr-TR" sz="1400" dirty="0" smtClean="0"/>
            <a:t>Diğer hizmet alımları giderleri; proje ile ilişkilendirilebilecek diğer hizmet alım giderlerini kapsar.</a:t>
          </a:r>
          <a:endParaRPr lang="tr-TR" sz="1400" dirty="0"/>
        </a:p>
      </dgm:t>
    </dgm:pt>
    <dgm:pt modelId="{923A6A89-1888-4029-A1CE-61C45D035365}" type="parTrans" cxnId="{7DE35821-A9B5-427A-9815-6AFEC3D32629}">
      <dgm:prSet/>
      <dgm:spPr/>
    </dgm:pt>
    <dgm:pt modelId="{C9DFA86F-148E-450D-B40D-7ADFB61ECC73}" type="sibTrans" cxnId="{7DE35821-A9B5-427A-9815-6AFEC3D32629}">
      <dgm:prSet/>
      <dgm:spPr/>
    </dgm:pt>
    <dgm:pt modelId="{35DC7BEE-9529-4151-8B31-DD967E150AFA}">
      <dgm:prSet phldrT="[Metin]" custT="1"/>
      <dgm:spPr/>
      <dgm:t>
        <a:bodyPr/>
        <a:lstStyle/>
        <a:p>
          <a:pPr algn="just"/>
          <a:endParaRPr lang="tr-TR" sz="1400" dirty="0"/>
        </a:p>
      </dgm:t>
    </dgm:pt>
    <dgm:pt modelId="{C56D615C-369A-4A9B-A5E8-5167B0195D18}" type="parTrans" cxnId="{89A5B5D1-05C7-4798-ACB1-18B8FA4AC710}">
      <dgm:prSet/>
      <dgm:spPr/>
    </dgm:pt>
    <dgm:pt modelId="{B38E7984-AE74-47EF-BCCB-2B1CA4C41B68}" type="sibTrans" cxnId="{89A5B5D1-05C7-4798-ACB1-18B8FA4AC710}">
      <dgm:prSet/>
      <dgm:spPr/>
    </dgm:pt>
    <dgm:pt modelId="{1D7927F4-CE78-4DDC-823F-130DC103B3F3}">
      <dgm:prSet phldrT="[Metin]" custT="1"/>
      <dgm:spPr/>
      <dgm:t>
        <a:bodyPr/>
        <a:lstStyle/>
        <a:p>
          <a:pPr algn="just"/>
          <a:endParaRPr lang="tr-TR" sz="1400" dirty="0"/>
        </a:p>
      </dgm:t>
    </dgm:pt>
    <dgm:pt modelId="{310389DF-188F-438B-B9EE-82430B29DDDD}" type="parTrans" cxnId="{FE7755F4-3348-429F-96C3-A22F73E91970}">
      <dgm:prSet/>
      <dgm:spPr/>
    </dgm:pt>
    <dgm:pt modelId="{3ED0686B-6E2E-4390-BFED-5C8CDC74A0C3}" type="sibTrans" cxnId="{FE7755F4-3348-429F-96C3-A22F73E91970}">
      <dgm:prSet/>
      <dgm:spPr/>
    </dgm:pt>
    <dgm:pt modelId="{E024247A-EBB7-4B12-857D-BF209C7714B7}">
      <dgm:prSet phldrT="[Metin]" custT="1"/>
      <dgm:spPr/>
      <dgm:t>
        <a:bodyPr/>
        <a:lstStyle/>
        <a:p>
          <a:pPr algn="just"/>
          <a:endParaRPr lang="tr-TR" sz="1400" dirty="0"/>
        </a:p>
      </dgm:t>
    </dgm:pt>
    <dgm:pt modelId="{4DF31D64-3A93-41D9-8EE2-573249780721}" type="parTrans" cxnId="{6D906390-0112-4D41-9CC0-64BF5769B07D}">
      <dgm:prSet/>
      <dgm:spPr/>
    </dgm:pt>
    <dgm:pt modelId="{88D3D69D-1755-4AB3-BAE3-62046A3A181A}" type="sibTrans" cxnId="{6D906390-0112-4D41-9CC0-64BF5769B07D}">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4DA84A0C-4926-4D35-BEBB-5A49282A20C9}" type="presOf" srcId="{4D217ED4-7198-413E-93F7-3578C3D18B29}" destId="{8D9A727D-9FEF-4BA2-A58F-9228A744808D}"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89A5B5D1-05C7-4798-ACB1-18B8FA4AC710}" srcId="{74945AE8-85B8-4A4C-AFBD-8FD18D8021F7}" destId="{35DC7BEE-9529-4151-8B31-DD967E150AFA}" srcOrd="5" destOrd="0" parTransId="{C56D615C-369A-4A9B-A5E8-5167B0195D18}" sibTransId="{B38E7984-AE74-47EF-BCCB-2B1CA4C41B68}"/>
    <dgm:cxn modelId="{5AAB7347-4133-434B-93EC-DF3368ED32A6}" srcId="{4D217ED4-7198-413E-93F7-3578C3D18B29}" destId="{74945AE8-85B8-4A4C-AFBD-8FD18D8021F7}" srcOrd="0" destOrd="0" parTransId="{4C3E70A3-673D-4ECC-98B0-C3C771ED63D1}" sibTransId="{F89DDD73-52E9-4F89-A5E0-1C665AE0209C}"/>
    <dgm:cxn modelId="{25270454-548B-4926-BF8D-89732A7F49C1}" type="presOf" srcId="{1ED7ED1C-6D36-4D02-A4FF-CA83CD4FEDBA}" destId="{E95A3130-ACEB-4BFD-94BA-1A81F19E2715}" srcOrd="0" destOrd="2" presId="urn:microsoft.com/office/officeart/2005/8/layout/vList5"/>
    <dgm:cxn modelId="{FE7755F4-3348-429F-96C3-A22F73E91970}" srcId="{74945AE8-85B8-4A4C-AFBD-8FD18D8021F7}" destId="{1D7927F4-CE78-4DDC-823F-130DC103B3F3}" srcOrd="1" destOrd="0" parTransId="{310389DF-188F-438B-B9EE-82430B29DDDD}" sibTransId="{3ED0686B-6E2E-4390-BFED-5C8CDC74A0C3}"/>
    <dgm:cxn modelId="{80196A29-0E8C-4B50-93BD-37D6ECCD7E8B}" type="presOf" srcId="{6185F662-3F02-4498-A8CB-B54CEC8FE415}" destId="{E95A3130-ACEB-4BFD-94BA-1A81F19E2715}" srcOrd="0" destOrd="4" presId="urn:microsoft.com/office/officeart/2005/8/layout/vList5"/>
    <dgm:cxn modelId="{7DE35821-A9B5-427A-9815-6AFEC3D32629}" srcId="{74945AE8-85B8-4A4C-AFBD-8FD18D8021F7}" destId="{D303EBE3-0575-4036-BCCC-E9F95290A3ED}" srcOrd="6" destOrd="0" parTransId="{923A6A89-1888-4029-A1CE-61C45D035365}" sibTransId="{C9DFA86F-148E-450D-B40D-7ADFB61ECC73}"/>
    <dgm:cxn modelId="{0E9DAE49-C0EF-41F2-B91E-4AC99B341861}" type="presOf" srcId="{1D7927F4-CE78-4DDC-823F-130DC103B3F3}" destId="{E95A3130-ACEB-4BFD-94BA-1A81F19E2715}" srcOrd="0" destOrd="1" presId="urn:microsoft.com/office/officeart/2005/8/layout/vList5"/>
    <dgm:cxn modelId="{A62BC97B-A257-474B-A804-4969DB49DC3C}" type="presOf" srcId="{35DC7BEE-9529-4151-8B31-DD967E150AFA}" destId="{E95A3130-ACEB-4BFD-94BA-1A81F19E2715}" srcOrd="0" destOrd="5" presId="urn:microsoft.com/office/officeart/2005/8/layout/vList5"/>
    <dgm:cxn modelId="{CF6E14D0-CFA7-4017-AE05-8CFB1DDEBFBB}" type="presOf" srcId="{D303EBE3-0575-4036-BCCC-E9F95290A3ED}" destId="{E95A3130-ACEB-4BFD-94BA-1A81F19E2715}" srcOrd="0" destOrd="6" presId="urn:microsoft.com/office/officeart/2005/8/layout/vList5"/>
    <dgm:cxn modelId="{90793B28-5EBD-4F01-9715-30576699736D}" srcId="{74945AE8-85B8-4A4C-AFBD-8FD18D8021F7}" destId="{1ED7ED1C-6D36-4D02-A4FF-CA83CD4FEDBA}" srcOrd="2" destOrd="0" parTransId="{17A9B065-D0E1-4018-BBCD-61389B39ABBF}" sibTransId="{1A234883-B5D5-45F2-B3DD-79F397B94E46}"/>
    <dgm:cxn modelId="{F21D3DA5-2E0C-41CF-9B1A-9D0533CD76BD}" type="presOf" srcId="{58B51C50-72F6-405E-8500-3AD3D454AAA4}" destId="{E95A3130-ACEB-4BFD-94BA-1A81F19E2715}" srcOrd="0" destOrd="0" presId="urn:microsoft.com/office/officeart/2005/8/layout/vList5"/>
    <dgm:cxn modelId="{E9A5D193-BC21-49EF-A505-37EFCA67CC02}" type="presOf" srcId="{74945AE8-85B8-4A4C-AFBD-8FD18D8021F7}" destId="{EA76D721-580E-4CFE-8AB1-08AB49290FD9}" srcOrd="0" destOrd="0" presId="urn:microsoft.com/office/officeart/2005/8/layout/vList5"/>
    <dgm:cxn modelId="{E92AEFB9-A79B-425A-B113-DB37CA1425E8}" srcId="{74945AE8-85B8-4A4C-AFBD-8FD18D8021F7}" destId="{6185F662-3F02-4498-A8CB-B54CEC8FE415}" srcOrd="4" destOrd="0" parTransId="{94783F0C-A0AF-438F-98B4-428CA3249DE8}" sibTransId="{C07B18C2-5AFB-446F-9A09-85C9919B5895}"/>
    <dgm:cxn modelId="{6D906390-0112-4D41-9CC0-64BF5769B07D}" srcId="{74945AE8-85B8-4A4C-AFBD-8FD18D8021F7}" destId="{E024247A-EBB7-4B12-857D-BF209C7714B7}" srcOrd="3" destOrd="0" parTransId="{4DF31D64-3A93-41D9-8EE2-573249780721}" sibTransId="{88D3D69D-1755-4AB3-BAE3-62046A3A181A}"/>
    <dgm:cxn modelId="{B03322C2-E7C7-4B12-8E81-3CFD9D83A02D}" type="presOf" srcId="{E024247A-EBB7-4B12-857D-BF209C7714B7}" destId="{E95A3130-ACEB-4BFD-94BA-1A81F19E2715}" srcOrd="0" destOrd="3" presId="urn:microsoft.com/office/officeart/2005/8/layout/vList5"/>
    <dgm:cxn modelId="{D5D70F58-1833-49A4-B587-AD1F91D2A2C0}" type="presParOf" srcId="{8D9A727D-9FEF-4BA2-A58F-9228A744808D}" destId="{7447F2C5-841B-464A-ABA8-3BEDF3CB2266}" srcOrd="0" destOrd="0" presId="urn:microsoft.com/office/officeart/2005/8/layout/vList5"/>
    <dgm:cxn modelId="{E2088E06-7C05-4E63-84F3-72FEC353C73C}" type="presParOf" srcId="{7447F2C5-841B-464A-ABA8-3BEDF3CB2266}" destId="{EA76D721-580E-4CFE-8AB1-08AB49290FD9}" srcOrd="0" destOrd="0" presId="urn:microsoft.com/office/officeart/2005/8/layout/vList5"/>
    <dgm:cxn modelId="{8B8F2121-F50D-4D71-8632-2D36C1F7135E}"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88DEE9-EBF6-4B7C-BD6C-E08CB6F50A1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AC4C6EC5-6868-4F0F-8BC7-841C45270086}">
      <dgm:prSet phldrT="[Metin]"/>
      <dgm:spPr/>
      <dgm:t>
        <a:bodyPr/>
        <a:lstStyle/>
        <a:p>
          <a:r>
            <a:rPr lang="tr-TR" dirty="0" smtClean="0"/>
            <a:t>Girişimci</a:t>
          </a:r>
          <a:endParaRPr lang="tr-TR" dirty="0"/>
        </a:p>
      </dgm:t>
    </dgm:pt>
    <dgm:pt modelId="{F9BA0D48-D206-4702-B7ED-1CDCE857CCC0}" type="parTrans" cxnId="{20206F77-6F00-4885-8D2F-D922AEDD595D}">
      <dgm:prSet/>
      <dgm:spPr/>
      <dgm:t>
        <a:bodyPr/>
        <a:lstStyle/>
        <a:p>
          <a:endParaRPr lang="tr-TR"/>
        </a:p>
      </dgm:t>
    </dgm:pt>
    <dgm:pt modelId="{8DB1D895-B551-4ACC-87AC-B896AD2279AE}" type="sibTrans" cxnId="{20206F77-6F00-4885-8D2F-D922AEDD595D}">
      <dgm:prSet/>
      <dgm:spPr/>
      <dgm:t>
        <a:bodyPr/>
        <a:lstStyle/>
        <a:p>
          <a:endParaRPr lang="tr-TR"/>
        </a:p>
      </dgm:t>
    </dgm:pt>
    <dgm:pt modelId="{FE8B2A3E-6994-4291-8CD2-30A9CEF6066F}">
      <dgm:prSet phldrT="[Metin]" custT="1"/>
      <dgm:spPr/>
      <dgm:t>
        <a:bodyPr/>
        <a:lstStyle/>
        <a:p>
          <a:pPr marL="171450" indent="-171450" defTabSz="711200">
            <a:lnSpc>
              <a:spcPct val="90000"/>
            </a:lnSpc>
            <a:spcBef>
              <a:spcPct val="0"/>
            </a:spcBef>
            <a:spcAft>
              <a:spcPct val="15000"/>
            </a:spcAft>
            <a:buNone/>
          </a:pPr>
          <a:r>
            <a:rPr lang="tr-TR" sz="1600" dirty="0" smtClean="0"/>
            <a:t>Girişimcilik Eğitimini (Geleneksel ve/veya İleri Girişimci Eğitimi)tamamlamış olmalı</a:t>
          </a:r>
          <a:endParaRPr lang="tr-TR" sz="1600" dirty="0"/>
        </a:p>
      </dgm:t>
    </dgm:pt>
    <dgm:pt modelId="{51035996-E543-4E49-8ED7-3D66AF3A7D38}" type="parTrans" cxnId="{9AB15630-4F05-4E05-B182-BE8B76A6AEE2}">
      <dgm:prSet/>
      <dgm:spPr/>
      <dgm:t>
        <a:bodyPr/>
        <a:lstStyle/>
        <a:p>
          <a:endParaRPr lang="tr-TR"/>
        </a:p>
      </dgm:t>
    </dgm:pt>
    <dgm:pt modelId="{F0F4C313-A666-40CC-B99E-2AA1346A291C}" type="sibTrans" cxnId="{9AB15630-4F05-4E05-B182-BE8B76A6AEE2}">
      <dgm:prSet/>
      <dgm:spPr/>
      <dgm:t>
        <a:bodyPr/>
        <a:lstStyle/>
        <a:p>
          <a:endParaRPr lang="tr-TR"/>
        </a:p>
      </dgm:t>
    </dgm:pt>
    <dgm:pt modelId="{981F653B-8B9C-4161-B082-06976D96EEF4}">
      <dgm:prSet phldrT="[Metin]"/>
      <dgm:spPr/>
      <dgm:t>
        <a:bodyPr/>
        <a:lstStyle/>
        <a:p>
          <a:r>
            <a:rPr lang="tr-TR" dirty="0" smtClean="0"/>
            <a:t>İşletme</a:t>
          </a:r>
          <a:endParaRPr lang="tr-TR" dirty="0"/>
        </a:p>
      </dgm:t>
    </dgm:pt>
    <dgm:pt modelId="{2EF0436D-4339-4006-8391-4B5D540B46DE}" type="parTrans" cxnId="{DE1219D0-D70D-447C-A695-BBF939BB2034}">
      <dgm:prSet/>
      <dgm:spPr/>
      <dgm:t>
        <a:bodyPr/>
        <a:lstStyle/>
        <a:p>
          <a:endParaRPr lang="tr-TR"/>
        </a:p>
      </dgm:t>
    </dgm:pt>
    <dgm:pt modelId="{9C32DFC6-BE65-4622-9CFA-025C9E88E466}" type="sibTrans" cxnId="{DE1219D0-D70D-447C-A695-BBF939BB2034}">
      <dgm:prSet/>
      <dgm:spPr/>
      <dgm:t>
        <a:bodyPr/>
        <a:lstStyle/>
        <a:p>
          <a:endParaRPr lang="tr-TR"/>
        </a:p>
      </dgm:t>
    </dgm:pt>
    <dgm:pt modelId="{503337B1-4EDC-49E6-9B3A-34066D323410}">
      <dgm:prSet custT="1"/>
      <dgm:spPr/>
      <dgm:t>
        <a:bodyPr/>
        <a:lstStyle/>
        <a:p>
          <a:r>
            <a:rPr lang="tr-TR" sz="1700" kern="1200" dirty="0" smtClean="0"/>
            <a:t>Türk Ticaret Kanununda tanımlı gerçek kişi veya sermaye şirketi olmalı</a:t>
          </a:r>
          <a:endParaRPr lang="tr-TR" sz="1700" kern="1200" dirty="0"/>
        </a:p>
      </dgm:t>
    </dgm:pt>
    <dgm:pt modelId="{4D36CF55-DA24-4BC5-8B08-6C10CCC61245}" type="parTrans" cxnId="{BA1E425F-821D-4807-A5C2-03950CFD853D}">
      <dgm:prSet/>
      <dgm:spPr/>
      <dgm:t>
        <a:bodyPr/>
        <a:lstStyle/>
        <a:p>
          <a:endParaRPr lang="tr-TR"/>
        </a:p>
      </dgm:t>
    </dgm:pt>
    <dgm:pt modelId="{1F5682A4-8C1E-40CF-AD37-0B39568D240D}" type="sibTrans" cxnId="{BA1E425F-821D-4807-A5C2-03950CFD853D}">
      <dgm:prSet/>
      <dgm:spPr/>
      <dgm:t>
        <a:bodyPr/>
        <a:lstStyle/>
        <a:p>
          <a:endParaRPr lang="tr-TR"/>
        </a:p>
      </dgm:t>
    </dgm:pt>
    <dgm:pt modelId="{8805FF10-6283-483F-B642-0B845EC311DD}">
      <dgm:prSet phldrT="[Metin]" custT="1"/>
      <dgm:spPr/>
      <dgm:t>
        <a:bodyPr/>
        <a:lstStyle/>
        <a:p>
          <a:r>
            <a:rPr lang="tr-TR" sz="1700" kern="1200" dirty="0" smtClean="0"/>
            <a:t>Son 1 yıl içinde kurulmuş olmalı</a:t>
          </a:r>
          <a:endParaRPr lang="tr-TR" sz="1700" kern="1200" dirty="0"/>
        </a:p>
      </dgm:t>
    </dgm:pt>
    <dgm:pt modelId="{3349A456-F6B3-4FE2-B923-A9AC068052C2}" type="parTrans" cxnId="{4EF0262F-CBC8-4898-83EB-092980D31EC0}">
      <dgm:prSet/>
      <dgm:spPr/>
      <dgm:t>
        <a:bodyPr/>
        <a:lstStyle/>
        <a:p>
          <a:endParaRPr lang="tr-TR"/>
        </a:p>
      </dgm:t>
    </dgm:pt>
    <dgm:pt modelId="{69D7998E-320E-477E-A1FB-BE111BD79F7D}" type="sibTrans" cxnId="{4EF0262F-CBC8-4898-83EB-092980D31EC0}">
      <dgm:prSet/>
      <dgm:spPr/>
      <dgm:t>
        <a:bodyPr/>
        <a:lstStyle/>
        <a:p>
          <a:endParaRPr lang="tr-TR"/>
        </a:p>
      </dgm:t>
    </dgm:pt>
    <dgm:pt modelId="{4A3D4BE9-B53D-4B69-855D-D4912BB8DA0D}">
      <dgm:prSet phldrT="[Metin]" custT="1"/>
      <dgm:spPr/>
      <dgm:t>
        <a:bodyPr/>
        <a:lstStyle/>
        <a:p>
          <a:r>
            <a:rPr lang="tr-TR" sz="1700" kern="1200" dirty="0" smtClean="0"/>
            <a:t>KOBİ Bilgi Beyannamesi güncel olmalı</a:t>
          </a:r>
          <a:endParaRPr lang="tr-TR" sz="1700" kern="1200" dirty="0"/>
        </a:p>
      </dgm:t>
    </dgm:pt>
    <dgm:pt modelId="{BAD288FA-3266-4A8B-9CB8-348A7F024269}" type="parTrans" cxnId="{009C8152-12C1-408E-9FF0-91645D5CAA40}">
      <dgm:prSet/>
      <dgm:spPr/>
      <dgm:t>
        <a:bodyPr/>
        <a:lstStyle/>
        <a:p>
          <a:endParaRPr lang="tr-TR"/>
        </a:p>
      </dgm:t>
    </dgm:pt>
    <dgm:pt modelId="{CB1ED5DD-0263-4CBB-8AD7-E28BB792E282}" type="sibTrans" cxnId="{009C8152-12C1-408E-9FF0-91645D5CAA40}">
      <dgm:prSet/>
      <dgm:spPr/>
      <dgm:t>
        <a:bodyPr/>
        <a:lstStyle/>
        <a:p>
          <a:endParaRPr lang="tr-TR"/>
        </a:p>
      </dgm:t>
    </dgm:pt>
    <dgm:pt modelId="{208146E2-9B9F-43B4-AAEB-9AF4C8D4AFEC}">
      <dgm:prSet phldrT="[Metin]" custT="1"/>
      <dgm:spPr/>
      <dgm:t>
        <a:bodyPr/>
        <a:lstStyle/>
        <a:p>
          <a:r>
            <a:rPr lang="tr-TR" sz="1700" kern="1200" dirty="0" smtClean="0"/>
            <a:t>KOSGEB Veri Tabanında kayıtlı ve aktif olmalı</a:t>
          </a:r>
          <a:endParaRPr lang="tr-TR" sz="1700" kern="1200" dirty="0"/>
        </a:p>
      </dgm:t>
    </dgm:pt>
    <dgm:pt modelId="{9ADFA092-78CD-492B-80B5-7DFB059AA4D4}" type="parTrans" cxnId="{B2FA7077-8137-44A7-8142-664AB1B32E6C}">
      <dgm:prSet/>
      <dgm:spPr/>
      <dgm:t>
        <a:bodyPr/>
        <a:lstStyle/>
        <a:p>
          <a:endParaRPr lang="tr-TR"/>
        </a:p>
      </dgm:t>
    </dgm:pt>
    <dgm:pt modelId="{F0AFB3E1-AADA-433A-BFBA-14FCBC6E892D}" type="sibTrans" cxnId="{B2FA7077-8137-44A7-8142-664AB1B32E6C}">
      <dgm:prSet/>
      <dgm:spPr/>
      <dgm:t>
        <a:bodyPr/>
        <a:lstStyle/>
        <a:p>
          <a:endParaRPr lang="tr-TR"/>
        </a:p>
      </dgm:t>
    </dgm:pt>
    <dgm:pt modelId="{38660E96-BF78-46AC-A1F1-330F5DC4826D}">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Tüzel kişi statüsünde kurulmuş herhangi bir firmada %30 ve üzeri ortaklığı olmamalı – </a:t>
          </a:r>
          <a:r>
            <a:rPr lang="tr-TR" sz="1600" b="1" dirty="0" smtClean="0"/>
            <a:t>3 yıl </a:t>
          </a:r>
          <a:endParaRPr lang="tr-TR" sz="1600" dirty="0"/>
        </a:p>
      </dgm:t>
    </dgm:pt>
    <dgm:pt modelId="{AC01C16B-BF89-4E86-98E4-BBED22654A95}" type="parTrans" cxnId="{F2DF0C96-A2A2-4FAD-AD40-ED9A4733245A}">
      <dgm:prSet/>
      <dgm:spPr/>
      <dgm:t>
        <a:bodyPr/>
        <a:lstStyle/>
        <a:p>
          <a:endParaRPr lang="tr-TR"/>
        </a:p>
      </dgm:t>
    </dgm:pt>
    <dgm:pt modelId="{9B1B841C-5252-458E-84B9-0E0D4BBE1C52}" type="sibTrans" cxnId="{F2DF0C96-A2A2-4FAD-AD40-ED9A4733245A}">
      <dgm:prSet/>
      <dgm:spPr/>
      <dgm:t>
        <a:bodyPr/>
        <a:lstStyle/>
        <a:p>
          <a:endParaRPr lang="tr-TR"/>
        </a:p>
      </dgm:t>
    </dgm:pt>
    <dgm:pt modelId="{14EA1419-CAA8-4C3A-9A12-D6C8C47A2EDE}">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Daha önce programdan yararlanmamış olmalı</a:t>
          </a:r>
          <a:endParaRPr lang="tr-TR" sz="1600" dirty="0"/>
        </a:p>
      </dgm:t>
    </dgm:pt>
    <dgm:pt modelId="{110EF119-4FE5-4C38-8E64-2B63CAABCEBA}" type="parTrans" cxnId="{65EEDC4D-8F8A-4245-8C81-79D8304E3BF2}">
      <dgm:prSet/>
      <dgm:spPr/>
      <dgm:t>
        <a:bodyPr/>
        <a:lstStyle/>
        <a:p>
          <a:endParaRPr lang="tr-TR"/>
        </a:p>
      </dgm:t>
    </dgm:pt>
    <dgm:pt modelId="{059027E9-EA92-44B9-B92C-7D47B157B315}" type="sibTrans" cxnId="{65EEDC4D-8F8A-4245-8C81-79D8304E3BF2}">
      <dgm:prSet/>
      <dgm:spPr/>
      <dgm:t>
        <a:bodyPr/>
        <a:lstStyle/>
        <a:p>
          <a:endParaRPr lang="tr-TR"/>
        </a:p>
      </dgm:t>
    </dgm:pt>
    <dgm:pt modelId="{D46CEF31-1071-44A4-B1D0-834B85AC950D}">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İşletmeyi münferiden temsile yetkili olmalı</a:t>
          </a:r>
          <a:endParaRPr lang="tr-TR" sz="1600" dirty="0"/>
        </a:p>
      </dgm:t>
    </dgm:pt>
    <dgm:pt modelId="{3B50A44C-49BC-49FC-939F-90227BEB02AC}" type="parTrans" cxnId="{5CA42A8D-D323-4A26-BF30-327C4A1F8B8B}">
      <dgm:prSet/>
      <dgm:spPr/>
      <dgm:t>
        <a:bodyPr/>
        <a:lstStyle/>
        <a:p>
          <a:endParaRPr lang="tr-TR"/>
        </a:p>
      </dgm:t>
    </dgm:pt>
    <dgm:pt modelId="{1435494E-CB19-4A3A-B295-9F2FDE4659A8}" type="sibTrans" cxnId="{5CA42A8D-D323-4A26-BF30-327C4A1F8B8B}">
      <dgm:prSet/>
      <dgm:spPr/>
      <dgm:t>
        <a:bodyPr/>
        <a:lstStyle/>
        <a:p>
          <a:endParaRPr lang="tr-TR"/>
        </a:p>
      </dgm:t>
    </dgm:pt>
    <dgm:pt modelId="{3BBFAB21-F00A-4512-AA6C-23DBF630DE1B}">
      <dgm:prSet phldrT="[Metin]" custT="1"/>
      <dgm:spPr/>
      <dgm:t>
        <a:bodyPr/>
        <a:lstStyle/>
        <a:p>
          <a:pPr marL="171450" indent="-171450" defTabSz="711200">
            <a:lnSpc>
              <a:spcPct val="90000"/>
            </a:lnSpc>
            <a:spcBef>
              <a:spcPct val="0"/>
            </a:spcBef>
            <a:spcAft>
              <a:spcPct val="15000"/>
            </a:spcAft>
            <a:buNone/>
          </a:pPr>
          <a:r>
            <a:rPr lang="tr-TR" sz="1600" dirty="0" smtClean="0"/>
            <a:t>Kurucu ortak payı en az %50 olmalı</a:t>
          </a:r>
          <a:endParaRPr lang="tr-TR" sz="1600" dirty="0"/>
        </a:p>
      </dgm:t>
    </dgm:pt>
    <dgm:pt modelId="{928007F0-1DAF-4E80-A2AA-C6B398A639D8}" type="parTrans" cxnId="{1A3FB75F-7E12-4A7C-A130-94A35DFCBEC4}">
      <dgm:prSet/>
      <dgm:spPr/>
      <dgm:t>
        <a:bodyPr/>
        <a:lstStyle/>
        <a:p>
          <a:endParaRPr lang="tr-TR"/>
        </a:p>
      </dgm:t>
    </dgm:pt>
    <dgm:pt modelId="{84A461E2-C747-44E9-861E-6D131E5AB6CA}" type="sibTrans" cxnId="{1A3FB75F-7E12-4A7C-A130-94A35DFCBEC4}">
      <dgm:prSet/>
      <dgm:spPr/>
      <dgm:t>
        <a:bodyPr/>
        <a:lstStyle/>
        <a:p>
          <a:endParaRPr lang="tr-TR"/>
        </a:p>
      </dgm:t>
    </dgm:pt>
    <dgm:pt modelId="{B418CA56-8E0E-4903-951A-3DEFEFA81E1E}">
      <dgm:prSet phldrT="[Metin]" custT="1"/>
      <dgm:spPr/>
      <dgm:t>
        <a:bodyPr/>
        <a:lstStyle/>
        <a:p>
          <a:pPr marL="171450" indent="-171450" defTabSz="711200">
            <a:lnSpc>
              <a:spcPct val="90000"/>
            </a:lnSpc>
            <a:spcBef>
              <a:spcPct val="0"/>
            </a:spcBef>
            <a:spcAft>
              <a:spcPct val="15000"/>
            </a:spcAft>
            <a:buNone/>
          </a:pPr>
          <a:r>
            <a:rPr lang="tr-TR" sz="1600" dirty="0" smtClean="0"/>
            <a:t>Gerçek kişi statüsünde bir firması olmamalı – </a:t>
          </a:r>
          <a:r>
            <a:rPr lang="tr-TR" sz="1600" b="1" dirty="0" smtClean="0"/>
            <a:t>3 yıl</a:t>
          </a:r>
          <a:endParaRPr lang="tr-TR" sz="1600" dirty="0"/>
        </a:p>
      </dgm:t>
    </dgm:pt>
    <dgm:pt modelId="{92D769A6-6CCD-4222-85D6-F89C270C8C34}" type="parTrans" cxnId="{C102B0DC-9F33-46C3-8977-AAAABCE7F7DC}">
      <dgm:prSet/>
      <dgm:spPr/>
      <dgm:t>
        <a:bodyPr/>
        <a:lstStyle/>
        <a:p>
          <a:endParaRPr lang="tr-TR"/>
        </a:p>
      </dgm:t>
    </dgm:pt>
    <dgm:pt modelId="{68ADE753-29B9-4D4F-B24A-985C007DECFF}" type="sibTrans" cxnId="{C102B0DC-9F33-46C3-8977-AAAABCE7F7DC}">
      <dgm:prSet/>
      <dgm:spPr/>
      <dgm:t>
        <a:bodyPr/>
        <a:lstStyle/>
        <a:p>
          <a:endParaRPr lang="tr-TR"/>
        </a:p>
      </dgm:t>
    </dgm:pt>
    <dgm:pt modelId="{26657EE1-94CB-4469-BBBE-06ED33FBEE2D}">
      <dgm:prSet phldrT="[Metin]" custT="1"/>
      <dgm:spPr/>
      <dgm:t>
        <a:bodyPr/>
        <a:lstStyle/>
        <a:p>
          <a:r>
            <a:rPr lang="tr-TR" sz="1700" kern="1200" dirty="0" smtClean="0"/>
            <a:t>İleri Girişimci Programı Faaliyet Konuları Tablosunda belirtilen konularda faaliyet gösteriyor olmalı</a:t>
          </a:r>
          <a:r>
            <a:rPr lang="tr-TR" b="1" kern="1200" dirty="0" smtClean="0">
              <a:solidFill>
                <a:srgbClr val="0070C0"/>
              </a:solidFill>
              <a:latin typeface="+mn-lt"/>
              <a:ea typeface="+mn-ea"/>
              <a:cs typeface="+mn-cs"/>
            </a:rPr>
            <a:t>(İleri</a:t>
          </a:r>
          <a:r>
            <a:rPr lang="tr-TR" sz="1700" b="1" kern="1200" dirty="0" smtClean="0">
              <a:solidFill>
                <a:srgbClr val="0070C0"/>
              </a:solidFill>
            </a:rPr>
            <a:t> </a:t>
          </a:r>
          <a:r>
            <a:rPr lang="tr-TR" b="1" kern="1200" dirty="0" smtClean="0">
              <a:solidFill>
                <a:srgbClr val="0070C0"/>
              </a:solidFill>
              <a:latin typeface="+mn-lt"/>
              <a:ea typeface="+mn-ea"/>
              <a:cs typeface="+mn-cs"/>
            </a:rPr>
            <a:t>Girişimci</a:t>
          </a:r>
          <a:r>
            <a:rPr lang="tr-TR" sz="1700" b="1" kern="1200" dirty="0" smtClean="0">
              <a:solidFill>
                <a:srgbClr val="0070C0"/>
              </a:solidFill>
            </a:rPr>
            <a:t> </a:t>
          </a:r>
          <a:r>
            <a:rPr lang="tr-TR" b="1" kern="1200" dirty="0" smtClean="0">
              <a:solidFill>
                <a:srgbClr val="0070C0"/>
              </a:solidFill>
              <a:latin typeface="+mn-lt"/>
              <a:ea typeface="+mn-ea"/>
              <a:cs typeface="+mn-cs"/>
            </a:rPr>
            <a:t>Programı</a:t>
          </a:r>
          <a:r>
            <a:rPr lang="tr-TR" sz="1700" b="1" kern="1200" dirty="0" smtClean="0">
              <a:solidFill>
                <a:srgbClr val="0070C0"/>
              </a:solidFill>
            </a:rPr>
            <a:t> </a:t>
          </a:r>
          <a:r>
            <a:rPr lang="tr-TR" b="1" kern="1200" dirty="0" smtClean="0">
              <a:solidFill>
                <a:srgbClr val="0070C0"/>
              </a:solidFill>
              <a:latin typeface="+mn-lt"/>
              <a:ea typeface="+mn-ea"/>
              <a:cs typeface="+mn-cs"/>
            </a:rPr>
            <a:t>için)</a:t>
          </a:r>
          <a:endParaRPr lang="tr-TR" b="1" kern="1200" dirty="0">
            <a:solidFill>
              <a:srgbClr val="0070C0"/>
            </a:solidFill>
            <a:latin typeface="+mn-lt"/>
            <a:ea typeface="+mn-ea"/>
            <a:cs typeface="+mn-cs"/>
          </a:endParaRPr>
        </a:p>
      </dgm:t>
    </dgm:pt>
    <dgm:pt modelId="{0240EF47-AF53-4665-B19F-BDCE8FA92351}" type="parTrans" cxnId="{B6C0408E-62B9-4B51-AED8-1901873DA9C0}">
      <dgm:prSet/>
      <dgm:spPr/>
      <dgm:t>
        <a:bodyPr/>
        <a:lstStyle/>
        <a:p>
          <a:endParaRPr lang="tr-TR"/>
        </a:p>
      </dgm:t>
    </dgm:pt>
    <dgm:pt modelId="{83B3E690-F9AD-435B-9BDB-67729E717DC1}" type="sibTrans" cxnId="{B6C0408E-62B9-4B51-AED8-1901873DA9C0}">
      <dgm:prSet/>
      <dgm:spPr/>
      <dgm:t>
        <a:bodyPr/>
        <a:lstStyle/>
        <a:p>
          <a:endParaRPr lang="tr-TR"/>
        </a:p>
      </dgm:t>
    </dgm:pt>
    <dgm:pt modelId="{3CB823D8-E23B-4554-B1C7-71FCFCE98663}" type="pres">
      <dgm:prSet presAssocID="{7A88DEE9-EBF6-4B7C-BD6C-E08CB6F50A15}" presName="Name0" presStyleCnt="0">
        <dgm:presLayoutVars>
          <dgm:dir/>
          <dgm:animLvl val="lvl"/>
          <dgm:resizeHandles/>
        </dgm:presLayoutVars>
      </dgm:prSet>
      <dgm:spPr/>
      <dgm:t>
        <a:bodyPr/>
        <a:lstStyle/>
        <a:p>
          <a:endParaRPr lang="tr-TR"/>
        </a:p>
      </dgm:t>
    </dgm:pt>
    <dgm:pt modelId="{E4D017E0-3716-45F6-85C7-00671D77A837}" type="pres">
      <dgm:prSet presAssocID="{AC4C6EC5-6868-4F0F-8BC7-841C45270086}" presName="linNode" presStyleCnt="0"/>
      <dgm:spPr/>
    </dgm:pt>
    <dgm:pt modelId="{E3781489-7377-46BB-A759-B732A13BC53A}" type="pres">
      <dgm:prSet presAssocID="{AC4C6EC5-6868-4F0F-8BC7-841C45270086}" presName="parentShp" presStyleLbl="node1" presStyleIdx="0" presStyleCnt="2">
        <dgm:presLayoutVars>
          <dgm:bulletEnabled val="1"/>
        </dgm:presLayoutVars>
      </dgm:prSet>
      <dgm:spPr/>
      <dgm:t>
        <a:bodyPr/>
        <a:lstStyle/>
        <a:p>
          <a:endParaRPr lang="tr-TR"/>
        </a:p>
      </dgm:t>
    </dgm:pt>
    <dgm:pt modelId="{966C21F0-3F7F-40EB-8DE3-04068F0A6224}" type="pres">
      <dgm:prSet presAssocID="{AC4C6EC5-6868-4F0F-8BC7-841C45270086}" presName="childShp" presStyleLbl="bgAccFollowNode1" presStyleIdx="0" presStyleCnt="2" custScaleX="132018" custScaleY="176272" custLinFactNeighborX="1061" custLinFactNeighborY="-10881">
        <dgm:presLayoutVars>
          <dgm:bulletEnabled val="1"/>
        </dgm:presLayoutVars>
      </dgm:prSet>
      <dgm:spPr/>
      <dgm:t>
        <a:bodyPr/>
        <a:lstStyle/>
        <a:p>
          <a:endParaRPr lang="tr-TR"/>
        </a:p>
      </dgm:t>
    </dgm:pt>
    <dgm:pt modelId="{F392A63E-B58F-4600-93A5-248FC217F000}" type="pres">
      <dgm:prSet presAssocID="{8DB1D895-B551-4ACC-87AC-B896AD2279AE}" presName="spacing" presStyleCnt="0"/>
      <dgm:spPr/>
    </dgm:pt>
    <dgm:pt modelId="{39D0BE1E-4F0A-4054-9F49-880D428AF2DA}" type="pres">
      <dgm:prSet presAssocID="{981F653B-8B9C-4161-B082-06976D96EEF4}" presName="linNode" presStyleCnt="0"/>
      <dgm:spPr/>
    </dgm:pt>
    <dgm:pt modelId="{E931C29D-9B48-4548-AFEF-3C953D70555F}" type="pres">
      <dgm:prSet presAssocID="{981F653B-8B9C-4161-B082-06976D96EEF4}" presName="parentShp" presStyleLbl="node1" presStyleIdx="1" presStyleCnt="2" custScaleX="89782">
        <dgm:presLayoutVars>
          <dgm:bulletEnabled val="1"/>
        </dgm:presLayoutVars>
      </dgm:prSet>
      <dgm:spPr/>
      <dgm:t>
        <a:bodyPr/>
        <a:lstStyle/>
        <a:p>
          <a:endParaRPr lang="tr-TR"/>
        </a:p>
      </dgm:t>
    </dgm:pt>
    <dgm:pt modelId="{94EB02A2-F30E-48CC-95CA-A3F9C38B870A}" type="pres">
      <dgm:prSet presAssocID="{981F653B-8B9C-4161-B082-06976D96EEF4}" presName="childShp" presStyleLbl="bgAccFollowNode1" presStyleIdx="1" presStyleCnt="2" custScaleX="115030" custScaleY="160725" custLinFactNeighborX="1328" custLinFactNeighborY="3533">
        <dgm:presLayoutVars>
          <dgm:bulletEnabled val="1"/>
        </dgm:presLayoutVars>
      </dgm:prSet>
      <dgm:spPr/>
      <dgm:t>
        <a:bodyPr/>
        <a:lstStyle/>
        <a:p>
          <a:endParaRPr lang="tr-TR"/>
        </a:p>
      </dgm:t>
    </dgm:pt>
  </dgm:ptLst>
  <dgm:cxnLst>
    <dgm:cxn modelId="{DE1219D0-D70D-447C-A695-BBF939BB2034}" srcId="{7A88DEE9-EBF6-4B7C-BD6C-E08CB6F50A15}" destId="{981F653B-8B9C-4161-B082-06976D96EEF4}" srcOrd="1" destOrd="0" parTransId="{2EF0436D-4339-4006-8391-4B5D540B46DE}" sibTransId="{9C32DFC6-BE65-4622-9CFA-025C9E88E466}"/>
    <dgm:cxn modelId="{1ADD5FF9-B86A-4922-AD8B-7174AE4CF12E}" type="presOf" srcId="{AC4C6EC5-6868-4F0F-8BC7-841C45270086}" destId="{E3781489-7377-46BB-A759-B732A13BC53A}" srcOrd="0" destOrd="0" presId="urn:microsoft.com/office/officeart/2005/8/layout/vList6"/>
    <dgm:cxn modelId="{5169A026-7A0A-4B4E-AC81-3764A3791FB5}" type="presOf" srcId="{38660E96-BF78-46AC-A1F1-330F5DC4826D}" destId="{966C21F0-3F7F-40EB-8DE3-04068F0A6224}" srcOrd="0" destOrd="3" presId="urn:microsoft.com/office/officeart/2005/8/layout/vList6"/>
    <dgm:cxn modelId="{4EF0262F-CBC8-4898-83EB-092980D31EC0}" srcId="{981F653B-8B9C-4161-B082-06976D96EEF4}" destId="{8805FF10-6283-483F-B642-0B845EC311DD}" srcOrd="1" destOrd="0" parTransId="{3349A456-F6B3-4FE2-B923-A9AC068052C2}" sibTransId="{69D7998E-320E-477E-A1FB-BE111BD79F7D}"/>
    <dgm:cxn modelId="{64DD4E79-D328-40C1-9407-9904A61F79FD}" type="presOf" srcId="{D46CEF31-1071-44A4-B1D0-834B85AC950D}" destId="{966C21F0-3F7F-40EB-8DE3-04068F0A6224}" srcOrd="0" destOrd="5" presId="urn:microsoft.com/office/officeart/2005/8/layout/vList6"/>
    <dgm:cxn modelId="{A7EBFCB1-749A-4CC4-B9BF-20EEB5FE669C}" type="presOf" srcId="{4A3D4BE9-B53D-4B69-855D-D4912BB8DA0D}" destId="{94EB02A2-F30E-48CC-95CA-A3F9C38B870A}" srcOrd="0" destOrd="4" presId="urn:microsoft.com/office/officeart/2005/8/layout/vList6"/>
    <dgm:cxn modelId="{A5F79E0B-D83D-4FAF-8F38-E9847A0C22AC}" type="presOf" srcId="{26657EE1-94CB-4469-BBBE-06ED33FBEE2D}" destId="{94EB02A2-F30E-48CC-95CA-A3F9C38B870A}" srcOrd="0" destOrd="2" presId="urn:microsoft.com/office/officeart/2005/8/layout/vList6"/>
    <dgm:cxn modelId="{C102B0DC-9F33-46C3-8977-AAAABCE7F7DC}" srcId="{AC4C6EC5-6868-4F0F-8BC7-841C45270086}" destId="{B418CA56-8E0E-4903-951A-3DEFEFA81E1E}" srcOrd="2" destOrd="0" parTransId="{92D769A6-6CCD-4222-85D6-F89C270C8C34}" sibTransId="{68ADE753-29B9-4D4F-B24A-985C007DECFF}"/>
    <dgm:cxn modelId="{B4B8C017-2876-4338-9E50-C5DFEEC33972}" type="presOf" srcId="{3BBFAB21-F00A-4512-AA6C-23DBF630DE1B}" destId="{966C21F0-3F7F-40EB-8DE3-04068F0A6224}" srcOrd="0" destOrd="1" presId="urn:microsoft.com/office/officeart/2005/8/layout/vList6"/>
    <dgm:cxn modelId="{BA1E425F-821D-4807-A5C2-03950CFD853D}" srcId="{981F653B-8B9C-4161-B082-06976D96EEF4}" destId="{503337B1-4EDC-49E6-9B3A-34066D323410}" srcOrd="0" destOrd="0" parTransId="{4D36CF55-DA24-4BC5-8B08-6C10CCC61245}" sibTransId="{1F5682A4-8C1E-40CF-AD37-0B39568D240D}"/>
    <dgm:cxn modelId="{B6C0408E-62B9-4B51-AED8-1901873DA9C0}" srcId="{981F653B-8B9C-4161-B082-06976D96EEF4}" destId="{26657EE1-94CB-4469-BBBE-06ED33FBEE2D}" srcOrd="2" destOrd="0" parTransId="{0240EF47-AF53-4665-B19F-BDCE8FA92351}" sibTransId="{83B3E690-F9AD-435B-9BDB-67729E717DC1}"/>
    <dgm:cxn modelId="{0679EB5C-34D9-4020-B4DD-E2E395EA3AD2}" type="presOf" srcId="{503337B1-4EDC-49E6-9B3A-34066D323410}" destId="{94EB02A2-F30E-48CC-95CA-A3F9C38B870A}" srcOrd="0" destOrd="0" presId="urn:microsoft.com/office/officeart/2005/8/layout/vList6"/>
    <dgm:cxn modelId="{009C8152-12C1-408E-9FF0-91645D5CAA40}" srcId="{981F653B-8B9C-4161-B082-06976D96EEF4}" destId="{4A3D4BE9-B53D-4B69-855D-D4912BB8DA0D}" srcOrd="4" destOrd="0" parTransId="{BAD288FA-3266-4A8B-9CB8-348A7F024269}" sibTransId="{CB1ED5DD-0263-4CBB-8AD7-E28BB792E282}"/>
    <dgm:cxn modelId="{5CA42A8D-D323-4A26-BF30-327C4A1F8B8B}" srcId="{AC4C6EC5-6868-4F0F-8BC7-841C45270086}" destId="{D46CEF31-1071-44A4-B1D0-834B85AC950D}" srcOrd="5" destOrd="0" parTransId="{3B50A44C-49BC-49FC-939F-90227BEB02AC}" sibTransId="{1435494E-CB19-4A3A-B295-9F2FDE4659A8}"/>
    <dgm:cxn modelId="{F24D0444-4F49-4C00-9111-DC912BE0F75C}" type="presOf" srcId="{208146E2-9B9F-43B4-AAEB-9AF4C8D4AFEC}" destId="{94EB02A2-F30E-48CC-95CA-A3F9C38B870A}" srcOrd="0" destOrd="3" presId="urn:microsoft.com/office/officeart/2005/8/layout/vList6"/>
    <dgm:cxn modelId="{CF9A53C7-C786-4BED-ABB9-652F01B3DD10}" type="presOf" srcId="{FE8B2A3E-6994-4291-8CD2-30A9CEF6066F}" destId="{966C21F0-3F7F-40EB-8DE3-04068F0A6224}" srcOrd="0" destOrd="0" presId="urn:microsoft.com/office/officeart/2005/8/layout/vList6"/>
    <dgm:cxn modelId="{8C78C775-81C1-4DEF-853B-E77F85536A33}" type="presOf" srcId="{14EA1419-CAA8-4C3A-9A12-D6C8C47A2EDE}" destId="{966C21F0-3F7F-40EB-8DE3-04068F0A6224}" srcOrd="0" destOrd="4" presId="urn:microsoft.com/office/officeart/2005/8/layout/vList6"/>
    <dgm:cxn modelId="{20206F77-6F00-4885-8D2F-D922AEDD595D}" srcId="{7A88DEE9-EBF6-4B7C-BD6C-E08CB6F50A15}" destId="{AC4C6EC5-6868-4F0F-8BC7-841C45270086}" srcOrd="0" destOrd="0" parTransId="{F9BA0D48-D206-4702-B7ED-1CDCE857CCC0}" sibTransId="{8DB1D895-B551-4ACC-87AC-B896AD2279AE}"/>
    <dgm:cxn modelId="{F2DF0C96-A2A2-4FAD-AD40-ED9A4733245A}" srcId="{AC4C6EC5-6868-4F0F-8BC7-841C45270086}" destId="{38660E96-BF78-46AC-A1F1-330F5DC4826D}" srcOrd="3" destOrd="0" parTransId="{AC01C16B-BF89-4E86-98E4-BBED22654A95}" sibTransId="{9B1B841C-5252-458E-84B9-0E0D4BBE1C52}"/>
    <dgm:cxn modelId="{8290928C-B9CC-453F-904F-BC865B949FC3}" type="presOf" srcId="{981F653B-8B9C-4161-B082-06976D96EEF4}" destId="{E931C29D-9B48-4548-AFEF-3C953D70555F}" srcOrd="0" destOrd="0" presId="urn:microsoft.com/office/officeart/2005/8/layout/vList6"/>
    <dgm:cxn modelId="{B2FA7077-8137-44A7-8142-664AB1B32E6C}" srcId="{981F653B-8B9C-4161-B082-06976D96EEF4}" destId="{208146E2-9B9F-43B4-AAEB-9AF4C8D4AFEC}" srcOrd="3" destOrd="0" parTransId="{9ADFA092-78CD-492B-80B5-7DFB059AA4D4}" sibTransId="{F0AFB3E1-AADA-433A-BFBA-14FCBC6E892D}"/>
    <dgm:cxn modelId="{1A3FB75F-7E12-4A7C-A130-94A35DFCBEC4}" srcId="{AC4C6EC5-6868-4F0F-8BC7-841C45270086}" destId="{3BBFAB21-F00A-4512-AA6C-23DBF630DE1B}" srcOrd="1" destOrd="0" parTransId="{928007F0-1DAF-4E80-A2AA-C6B398A639D8}" sibTransId="{84A461E2-C747-44E9-861E-6D131E5AB6CA}"/>
    <dgm:cxn modelId="{AF9E029F-FACE-48AA-BD0D-0B5FE4234B6B}" type="presOf" srcId="{B418CA56-8E0E-4903-951A-3DEFEFA81E1E}" destId="{966C21F0-3F7F-40EB-8DE3-04068F0A6224}" srcOrd="0" destOrd="2" presId="urn:microsoft.com/office/officeart/2005/8/layout/vList6"/>
    <dgm:cxn modelId="{559D81D5-DDA2-422C-BFCB-744F9B8474DE}" type="presOf" srcId="{8805FF10-6283-483F-B642-0B845EC311DD}" destId="{94EB02A2-F30E-48CC-95CA-A3F9C38B870A}" srcOrd="0" destOrd="1" presId="urn:microsoft.com/office/officeart/2005/8/layout/vList6"/>
    <dgm:cxn modelId="{65EEDC4D-8F8A-4245-8C81-79D8304E3BF2}" srcId="{AC4C6EC5-6868-4F0F-8BC7-841C45270086}" destId="{14EA1419-CAA8-4C3A-9A12-D6C8C47A2EDE}" srcOrd="4" destOrd="0" parTransId="{110EF119-4FE5-4C38-8E64-2B63CAABCEBA}" sibTransId="{059027E9-EA92-44B9-B92C-7D47B157B315}"/>
    <dgm:cxn modelId="{9AB15630-4F05-4E05-B182-BE8B76A6AEE2}" srcId="{AC4C6EC5-6868-4F0F-8BC7-841C45270086}" destId="{FE8B2A3E-6994-4291-8CD2-30A9CEF6066F}" srcOrd="0" destOrd="0" parTransId="{51035996-E543-4E49-8ED7-3D66AF3A7D38}" sibTransId="{F0F4C313-A666-40CC-B99E-2AA1346A291C}"/>
    <dgm:cxn modelId="{BFDCAD02-9FB6-4AB6-A2A1-B55BDB484877}" type="presOf" srcId="{7A88DEE9-EBF6-4B7C-BD6C-E08CB6F50A15}" destId="{3CB823D8-E23B-4554-B1C7-71FCFCE98663}" srcOrd="0" destOrd="0" presId="urn:microsoft.com/office/officeart/2005/8/layout/vList6"/>
    <dgm:cxn modelId="{7A4056A5-D2D7-4DDE-BE8D-8859BEE601B1}" type="presParOf" srcId="{3CB823D8-E23B-4554-B1C7-71FCFCE98663}" destId="{E4D017E0-3716-45F6-85C7-00671D77A837}" srcOrd="0" destOrd="0" presId="urn:microsoft.com/office/officeart/2005/8/layout/vList6"/>
    <dgm:cxn modelId="{49832358-566C-4861-91B0-DE7AD98F36D0}" type="presParOf" srcId="{E4D017E0-3716-45F6-85C7-00671D77A837}" destId="{E3781489-7377-46BB-A759-B732A13BC53A}" srcOrd="0" destOrd="0" presId="urn:microsoft.com/office/officeart/2005/8/layout/vList6"/>
    <dgm:cxn modelId="{7493AA0E-EC31-4E65-9523-82A8B4510A3F}" type="presParOf" srcId="{E4D017E0-3716-45F6-85C7-00671D77A837}" destId="{966C21F0-3F7F-40EB-8DE3-04068F0A6224}" srcOrd="1" destOrd="0" presId="urn:microsoft.com/office/officeart/2005/8/layout/vList6"/>
    <dgm:cxn modelId="{61487E96-39B1-43D1-B627-58E1BD0BB14B}" type="presParOf" srcId="{3CB823D8-E23B-4554-B1C7-71FCFCE98663}" destId="{F392A63E-B58F-4600-93A5-248FC217F000}" srcOrd="1" destOrd="0" presId="urn:microsoft.com/office/officeart/2005/8/layout/vList6"/>
    <dgm:cxn modelId="{79C2AB51-9190-47AB-A87A-A773BCFEA802}" type="presParOf" srcId="{3CB823D8-E23B-4554-B1C7-71FCFCE98663}" destId="{39D0BE1E-4F0A-4054-9F49-880D428AF2DA}" srcOrd="2" destOrd="0" presId="urn:microsoft.com/office/officeart/2005/8/layout/vList6"/>
    <dgm:cxn modelId="{17387D56-DAE5-4204-854B-3D2E7DD5EE97}" type="presParOf" srcId="{39D0BE1E-4F0A-4054-9F49-880D428AF2DA}" destId="{E931C29D-9B48-4548-AFEF-3C953D70555F}" srcOrd="0" destOrd="0" presId="urn:microsoft.com/office/officeart/2005/8/layout/vList6"/>
    <dgm:cxn modelId="{F878B1F3-85FB-4524-971F-8DE370B65FC6}" type="presParOf" srcId="{39D0BE1E-4F0A-4054-9F49-880D428AF2DA}" destId="{94EB02A2-F30E-48CC-95CA-A3F9C38B870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328689" y="-1880143"/>
          <a:ext cx="2389377" cy="62942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t>Yeni istihdam edilecek personel için destek verilir.</a:t>
          </a:r>
          <a:endParaRPr lang="tr-TR" sz="1400" kern="1200" dirty="0"/>
        </a:p>
        <a:p>
          <a:pPr marL="114300" lvl="1" indent="-114300" algn="just" defTabSz="622300">
            <a:lnSpc>
              <a:spcPct val="90000"/>
            </a:lnSpc>
            <a:spcBef>
              <a:spcPct val="0"/>
            </a:spcBef>
            <a:spcAft>
              <a:spcPct val="15000"/>
            </a:spcAft>
            <a:buChar char="••"/>
          </a:pPr>
          <a:r>
            <a:rPr lang="tr-TR" sz="1400" kern="1200" dirty="0" smtClean="0"/>
            <a:t>E</a:t>
          </a:r>
          <a:r>
            <a:rPr lang="sv-SE" sz="1400" kern="1200" dirty="0" smtClean="0"/>
            <a:t>n fazla 4 (dört) personel için destek verilebilir</a:t>
          </a:r>
          <a:r>
            <a:rPr lang="tr-TR" sz="1400" kern="1200" dirty="0" smtClean="0"/>
            <a:t>.</a:t>
          </a:r>
          <a:endParaRPr lang="tr-TR" sz="1400" kern="1200" dirty="0"/>
        </a:p>
        <a:p>
          <a:pPr marL="114300" lvl="1" indent="-114300" algn="just" defTabSz="622300">
            <a:lnSpc>
              <a:spcPct val="90000"/>
            </a:lnSpc>
            <a:spcBef>
              <a:spcPct val="0"/>
            </a:spcBef>
            <a:spcAft>
              <a:spcPct val="15000"/>
            </a:spcAft>
            <a:buChar char="••"/>
          </a:pPr>
          <a:r>
            <a:rPr lang="tr-TR" sz="1400" kern="12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kern="1200" dirty="0"/>
        </a:p>
        <a:p>
          <a:pPr marL="114300" lvl="1" indent="-114300" algn="just" defTabSz="622300">
            <a:lnSpc>
              <a:spcPct val="90000"/>
            </a:lnSpc>
            <a:spcBef>
              <a:spcPct val="0"/>
            </a:spcBef>
            <a:spcAft>
              <a:spcPct val="15000"/>
            </a:spcAft>
            <a:buChar char="••"/>
          </a:pPr>
          <a:r>
            <a:rPr lang="tr-TR" sz="1400" kern="1200" dirty="0" smtClean="0"/>
            <a:t>Yabancı uyruklu personel de istihdam edilebilir.</a:t>
          </a:r>
          <a:endParaRPr lang="tr-TR" sz="1400" kern="1200" dirty="0"/>
        </a:p>
      </dsp:txBody>
      <dsp:txXfrm rot="-5400000">
        <a:off x="2376273" y="188913"/>
        <a:ext cx="6177570" cy="2156097"/>
      </dsp:txXfrm>
    </dsp:sp>
    <dsp:sp modelId="{EA76D721-580E-4CFE-8AB1-08AB49290FD9}">
      <dsp:nvSpPr>
        <dsp:cNvPr id="0" name=""/>
        <dsp:cNvSpPr/>
      </dsp:nvSpPr>
      <dsp:spPr>
        <a:xfrm>
          <a:off x="0" y="0"/>
          <a:ext cx="2416598" cy="2512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Personel Gideri</a:t>
          </a:r>
        </a:p>
        <a:p>
          <a:pPr lvl="0" algn="ctr" defTabSz="977900">
            <a:lnSpc>
              <a:spcPct val="90000"/>
            </a:lnSpc>
            <a:spcBef>
              <a:spcPct val="0"/>
            </a:spcBef>
            <a:spcAft>
              <a:spcPct val="35000"/>
            </a:spcAft>
          </a:pPr>
          <a:r>
            <a:rPr lang="tr-TR" sz="2200" i="1" u="none" kern="1200" dirty="0" smtClean="0"/>
            <a:t>(Üst Limit: 90.000 TL)</a:t>
          </a:r>
          <a:endParaRPr lang="tr-TR" sz="2200" i="1" u="none" kern="1200" dirty="0"/>
        </a:p>
      </dsp:txBody>
      <dsp:txXfrm>
        <a:off x="117969" y="117969"/>
        <a:ext cx="2180660" cy="2276952"/>
      </dsp:txXfrm>
    </dsp:sp>
    <dsp:sp modelId="{2E7D9D7D-DFC2-44E5-BB9B-BA7D5AF108E2}">
      <dsp:nvSpPr>
        <dsp:cNvPr id="0" name=""/>
        <dsp:cNvSpPr/>
      </dsp:nvSpPr>
      <dsp:spPr>
        <a:xfrm rot="5400000">
          <a:off x="4400115" y="745756"/>
          <a:ext cx="2324625" cy="6298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Yazılım giderleri kapsamında yazılımın lisans bedeli, proje süresi ile sınırlı olmak üzere zaman sınırlı lisans kullanım bedeli, bulut tabanlı yazılım lisans kullanım bedeli ve yazılıma ait eğitim ve danışmanlık giderleri için destek verilir.</a:t>
          </a:r>
          <a:endParaRPr lang="tr-TR" sz="1700" kern="1200" dirty="0"/>
        </a:p>
        <a:p>
          <a:pPr marL="171450" lvl="1" indent="-171450" algn="l" defTabSz="755650">
            <a:lnSpc>
              <a:spcPct val="90000"/>
            </a:lnSpc>
            <a:spcBef>
              <a:spcPct val="0"/>
            </a:spcBef>
            <a:spcAft>
              <a:spcPct val="15000"/>
            </a:spcAft>
            <a:buChar char="••"/>
          </a:pPr>
          <a:r>
            <a:rPr lang="tr-TR" sz="1700" kern="1200" dirty="0" smtClean="0"/>
            <a:t>Donanım giderleri kapsamında sunucu (server), masaüstü bilgisayar ve diz üstü bilgisayar gibi yazılımın kullanılması için ihtiyaç duyulan diğer donanım giderleri için destek verilir.</a:t>
          </a:r>
          <a:endParaRPr lang="tr-TR" sz="1700" kern="1200" dirty="0"/>
        </a:p>
      </dsp:txBody>
      <dsp:txXfrm rot="-5400000">
        <a:off x="2413141" y="2846210"/>
        <a:ext cx="6185095" cy="2097667"/>
      </dsp:txXfrm>
    </dsp:sp>
    <dsp:sp modelId="{BCC3E5CA-EDFB-41E8-964A-E04CF46A4B77}">
      <dsp:nvSpPr>
        <dsp:cNvPr id="0" name=""/>
        <dsp:cNvSpPr/>
      </dsp:nvSpPr>
      <dsp:spPr>
        <a:xfrm>
          <a:off x="1079" y="2638661"/>
          <a:ext cx="2412061" cy="25128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Yazılım ve Donanım Giderleri </a:t>
          </a:r>
        </a:p>
        <a:p>
          <a:pPr lvl="0" algn="ctr" defTabSz="977900">
            <a:lnSpc>
              <a:spcPct val="90000"/>
            </a:lnSpc>
            <a:spcBef>
              <a:spcPct val="0"/>
            </a:spcBef>
            <a:spcAft>
              <a:spcPct val="35000"/>
            </a:spcAft>
          </a:pPr>
          <a:r>
            <a:rPr lang="tr-TR" sz="2200" i="1" u="none" kern="1200" dirty="0" smtClean="0"/>
            <a:t>(Üst Limit: 100.000 TL)</a:t>
          </a:r>
          <a:endParaRPr lang="tr-TR" sz="2200" b="1" kern="1200" dirty="0"/>
        </a:p>
      </dsp:txBody>
      <dsp:txXfrm>
        <a:off x="118826" y="2756408"/>
        <a:ext cx="2176567" cy="2277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254114" y="-1956522"/>
          <a:ext cx="2321152" cy="63045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77850">
            <a:lnSpc>
              <a:spcPct val="90000"/>
            </a:lnSpc>
            <a:spcBef>
              <a:spcPct val="0"/>
            </a:spcBef>
            <a:spcAft>
              <a:spcPct val="15000"/>
            </a:spcAft>
            <a:buChar char="••"/>
          </a:pP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Başkanlık tarafından belirlenen e-ticaret sitelerine üyelik giderleri,</a:t>
          </a:r>
          <a:endParaRPr lang="tr-TR" sz="1300" kern="1200" dirty="0"/>
        </a:p>
        <a:p>
          <a:pPr marL="114300" lvl="1" indent="-114300" algn="just" defTabSz="577850">
            <a:lnSpc>
              <a:spcPct val="90000"/>
            </a:lnSpc>
            <a:spcBef>
              <a:spcPct val="0"/>
            </a:spcBef>
            <a:spcAft>
              <a:spcPct val="15000"/>
            </a:spcAft>
            <a:buChar char="••"/>
          </a:pPr>
          <a:r>
            <a:rPr lang="tr-TR" sz="1300" kern="1200" dirty="0" smtClean="0"/>
            <a:t>Dijital reklam/tanıtım (sosyal medya reklamları, arama motoru optimizasyonu vb.) giderleri,</a:t>
          </a:r>
          <a:endParaRPr lang="tr-TR" sz="1300" kern="1200" dirty="0"/>
        </a:p>
        <a:p>
          <a:pPr marL="114300" lvl="1" indent="-114300" algn="just" defTabSz="577850">
            <a:lnSpc>
              <a:spcPct val="90000"/>
            </a:lnSpc>
            <a:spcBef>
              <a:spcPct val="0"/>
            </a:spcBef>
            <a:spcAft>
              <a:spcPct val="15000"/>
            </a:spcAft>
            <a:buChar char="••"/>
          </a:pPr>
          <a:r>
            <a:rPr lang="tr-TR" sz="1300" kern="1200" dirty="0" smtClean="0"/>
            <a:t>Yurt dışı basılı reklam (gazete, dergi) giderleri,</a:t>
          </a:r>
          <a:endParaRPr lang="tr-TR" sz="1300" kern="1200" dirty="0"/>
        </a:p>
        <a:p>
          <a:pPr marL="114300" lvl="1" indent="-114300" algn="just" defTabSz="577850">
            <a:lnSpc>
              <a:spcPct val="90000"/>
            </a:lnSpc>
            <a:spcBef>
              <a:spcPct val="0"/>
            </a:spcBef>
            <a:spcAft>
              <a:spcPct val="15000"/>
            </a:spcAft>
            <a:buChar char="••"/>
          </a:pPr>
          <a:r>
            <a:rPr lang="tr-TR" sz="1300" kern="1200" dirty="0" smtClean="0"/>
            <a:t>Havayolu dergilerinde yayımlanan reklam giderleri,</a:t>
          </a:r>
          <a:endParaRPr lang="tr-TR" sz="1300" kern="1200" dirty="0"/>
        </a:p>
        <a:p>
          <a:pPr marL="114300" lvl="1" indent="-114300" algn="just" defTabSz="577850">
            <a:lnSpc>
              <a:spcPct val="90000"/>
            </a:lnSpc>
            <a:spcBef>
              <a:spcPct val="0"/>
            </a:spcBef>
            <a:spcAft>
              <a:spcPct val="15000"/>
            </a:spcAft>
            <a:buChar char="••"/>
          </a:pPr>
          <a:r>
            <a:rPr lang="tr-TR" sz="1300" kern="1200" dirty="0" smtClean="0"/>
            <a:t>İşletmeyi ve ürünlerini tanıtıcı yabancı dilde hazırlanmış katalog giderlerini kapsar.</a:t>
          </a:r>
          <a:endParaRPr lang="tr-TR" sz="1300" kern="1200" dirty="0"/>
        </a:p>
      </dsp:txBody>
      <dsp:txXfrm rot="-5400000">
        <a:off x="2262409" y="148492"/>
        <a:ext cx="6191255" cy="2094534"/>
      </dsp:txXfrm>
    </dsp:sp>
    <dsp:sp modelId="{EA76D721-580E-4CFE-8AB1-08AB49290FD9}">
      <dsp:nvSpPr>
        <dsp:cNvPr id="0" name=""/>
        <dsp:cNvSpPr/>
      </dsp:nvSpPr>
      <dsp:spPr>
        <a:xfrm>
          <a:off x="0" y="21684"/>
          <a:ext cx="2335939" cy="2346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Tanıtım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14031" y="135715"/>
        <a:ext cx="2107877" cy="2118812"/>
      </dsp:txXfrm>
    </dsp:sp>
    <dsp:sp modelId="{2E7D9D7D-DFC2-44E5-BB9B-BA7D5AF108E2}">
      <dsp:nvSpPr>
        <dsp:cNvPr id="0" name=""/>
        <dsp:cNvSpPr/>
      </dsp:nvSpPr>
      <dsp:spPr>
        <a:xfrm rot="5400000">
          <a:off x="4282309" y="643584"/>
          <a:ext cx="2478843" cy="63286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33400">
            <a:lnSpc>
              <a:spcPct val="90000"/>
            </a:lnSpc>
            <a:spcBef>
              <a:spcPct val="0"/>
            </a:spcBef>
            <a:spcAft>
              <a:spcPct val="15000"/>
            </a:spcAft>
            <a:buChar char="••"/>
          </a:pPr>
          <a:endParaRPr lang="tr-TR" sz="1200" kern="1200" dirty="0">
            <a:solidFill>
              <a:srgbClr val="FF0000"/>
            </a:solidFill>
          </a:endParaRPr>
        </a:p>
        <a:p>
          <a:pPr marL="114300" lvl="1" indent="-114300" algn="just" defTabSz="622300">
            <a:lnSpc>
              <a:spcPct val="90000"/>
            </a:lnSpc>
            <a:spcBef>
              <a:spcPct val="0"/>
            </a:spcBef>
            <a:spcAft>
              <a:spcPct val="15000"/>
            </a:spcAft>
            <a:buChar char="••"/>
          </a:pPr>
          <a:r>
            <a:rPr lang="tr-TR" sz="1400" kern="1200" dirty="0" smtClean="0"/>
            <a:t>Yurt dışı fuar katılım giderleri; işletmelerin yer kirası, </a:t>
          </a:r>
          <a:r>
            <a:rPr lang="tr-TR" sz="1400" kern="1200" dirty="0" err="1" smtClean="0"/>
            <a:t>stand</a:t>
          </a:r>
          <a:r>
            <a:rPr lang="tr-TR" sz="1400" kern="1200" dirty="0" smtClean="0"/>
            <a:t> kurulumu, nakliye ve organizasyon giderlerine ilişkin harcamaları ile </a:t>
          </a:r>
          <a:r>
            <a:rPr lang="tr-TR" sz="1400" b="1" u="sng" kern="1200" dirty="0" smtClean="0">
              <a:solidFill>
                <a:schemeClr val="tx1"/>
              </a:solidFill>
            </a:rPr>
            <a:t>fuarda görev alacak işletme temsilcilerinin</a:t>
          </a:r>
          <a:r>
            <a:rPr lang="tr-TR" sz="1400" kern="1200" dirty="0" smtClean="0"/>
            <a:t> fuar süresince gerçekleşen konaklama ve ekonomi sınıfı gidiş-dönüş ulaşım giderlerini kapsar.</a:t>
          </a:r>
          <a:endParaRPr lang="tr-TR" sz="1400" kern="1200" dirty="0"/>
        </a:p>
        <a:p>
          <a:pPr marL="114300" lvl="1" indent="-114300" algn="just" defTabSz="622300">
            <a:lnSpc>
              <a:spcPct val="90000"/>
            </a:lnSpc>
            <a:spcBef>
              <a:spcPct val="0"/>
            </a:spcBef>
            <a:spcAft>
              <a:spcPct val="15000"/>
            </a:spcAft>
            <a:buChar char="••"/>
          </a:pPr>
          <a:r>
            <a:rPr lang="tr-TR" sz="1400" kern="1200" dirty="0" smtClean="0"/>
            <a:t>İşletme temsilcilerinin proje kapsamında gerçekleştirecekleri yurt dışı iş seyahati, yurt dışı kongre/konferans/sempozyum katılımına ilişkin katılım/giriş ücreti, </a:t>
          </a:r>
          <a:r>
            <a:rPr lang="tr-TR" sz="1400" b="1" u="sng" kern="1200" dirty="0" smtClean="0">
              <a:solidFill>
                <a:schemeClr val="tx1"/>
              </a:solidFill>
            </a:rPr>
            <a:t>en fazla 2 (iki) işletme temsilcisinin</a:t>
          </a:r>
          <a:r>
            <a:rPr lang="tr-TR" sz="1400" kern="1200" dirty="0" smtClean="0">
              <a:solidFill>
                <a:schemeClr val="tx1"/>
              </a:solidFill>
            </a:rPr>
            <a:t> </a:t>
          </a:r>
          <a:r>
            <a:rPr lang="tr-TR" sz="1400" kern="1200" dirty="0" smtClean="0"/>
            <a:t>konaklama ve ekonomi sınıfı gidiş-dönüş ulaşım giderlerini kapsar.</a:t>
          </a:r>
          <a:endParaRPr lang="tr-TR" sz="1400" kern="1200" dirty="0"/>
        </a:p>
        <a:p>
          <a:pPr marL="114300" lvl="1" indent="-114300" algn="l" defTabSz="533400">
            <a:lnSpc>
              <a:spcPct val="90000"/>
            </a:lnSpc>
            <a:spcBef>
              <a:spcPct val="0"/>
            </a:spcBef>
            <a:spcAft>
              <a:spcPct val="15000"/>
            </a:spcAft>
            <a:buChar char="••"/>
          </a:pPr>
          <a:endParaRPr lang="tr-TR" sz="1200" kern="1200" dirty="0"/>
        </a:p>
      </dsp:txBody>
      <dsp:txXfrm rot="-5400000">
        <a:off x="2357431" y="2689470"/>
        <a:ext cx="6207594" cy="2236829"/>
      </dsp:txXfrm>
    </dsp:sp>
    <dsp:sp modelId="{BCC3E5CA-EDFB-41E8-964A-E04CF46A4B77}">
      <dsp:nvSpPr>
        <dsp:cNvPr id="0" name=""/>
        <dsp:cNvSpPr/>
      </dsp:nvSpPr>
      <dsp:spPr>
        <a:xfrm>
          <a:off x="0" y="2466469"/>
          <a:ext cx="2330493" cy="26850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Yurt dışı Fuar ve Seyahat Giderleri</a:t>
          </a:r>
        </a:p>
        <a:p>
          <a:pPr lvl="0" algn="ctr" defTabSz="977900">
            <a:lnSpc>
              <a:spcPct val="90000"/>
            </a:lnSpc>
            <a:spcBef>
              <a:spcPct val="0"/>
            </a:spcBef>
            <a:spcAft>
              <a:spcPct val="35000"/>
            </a:spcAft>
          </a:pPr>
          <a:r>
            <a:rPr lang="tr-TR" sz="2200" i="1" u="none" kern="1200" dirty="0" smtClean="0"/>
            <a:t>(Üst Limit: 150.000 TL)</a:t>
          </a:r>
          <a:endParaRPr lang="tr-TR" sz="2200" b="1" kern="1200" dirty="0"/>
        </a:p>
      </dsp:txBody>
      <dsp:txXfrm>
        <a:off x="113765" y="2580234"/>
        <a:ext cx="2102963" cy="2457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3076533" y="-612730"/>
          <a:ext cx="4893559" cy="63770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600" kern="1200" dirty="0"/>
        </a:p>
        <a:p>
          <a:pPr marL="171450" lvl="1" indent="-171450" algn="just" defTabSz="711200">
            <a:lnSpc>
              <a:spcPct val="90000"/>
            </a:lnSpc>
            <a:spcBef>
              <a:spcPct val="0"/>
            </a:spcBef>
            <a:spcAft>
              <a:spcPct val="15000"/>
            </a:spcAft>
            <a:buChar char="••"/>
          </a:pPr>
          <a:endParaRPr lang="tr-TR" sz="1600" kern="1200" dirty="0"/>
        </a:p>
        <a:p>
          <a:pPr marL="171450" lvl="1" indent="-171450" algn="just" defTabSz="711200">
            <a:lnSpc>
              <a:spcPct val="90000"/>
            </a:lnSpc>
            <a:spcBef>
              <a:spcPct val="0"/>
            </a:spcBef>
            <a:spcAft>
              <a:spcPct val="15000"/>
            </a:spcAft>
            <a:buChar char="••"/>
          </a:pPr>
          <a:r>
            <a:rPr lang="tr-TR" sz="1600" kern="1200" dirty="0" smtClean="0"/>
            <a:t>Belgelendirme giderleri, işletmelerin uluslararası pazarlara girişini sağlayacak ve/veya uluslararası pazarlarda rekabet avantajı yaratacak belge alımlarını kapsar.</a:t>
          </a:r>
          <a:endParaRPr lang="tr-TR" sz="1600" kern="1200" dirty="0"/>
        </a:p>
        <a:p>
          <a:pPr marL="171450" lvl="1" indent="-171450" algn="just" defTabSz="711200">
            <a:lnSpc>
              <a:spcPct val="90000"/>
            </a:lnSpc>
            <a:spcBef>
              <a:spcPct val="0"/>
            </a:spcBef>
            <a:spcAft>
              <a:spcPct val="15000"/>
            </a:spcAft>
            <a:buChar char="••"/>
          </a:pPr>
          <a:endParaRPr lang="tr-TR" sz="1600" kern="1200" dirty="0"/>
        </a:p>
        <a:p>
          <a:pPr marL="171450" lvl="1" indent="-171450" algn="just" defTabSz="711200">
            <a:lnSpc>
              <a:spcPct val="90000"/>
            </a:lnSpc>
            <a:spcBef>
              <a:spcPct val="0"/>
            </a:spcBef>
            <a:spcAft>
              <a:spcPct val="15000"/>
            </a:spcAft>
            <a:buChar char="••"/>
          </a:pPr>
          <a:r>
            <a:rPr lang="tr-TR" sz="1600" kern="1200" dirty="0" smtClean="0"/>
            <a:t>Belgelendirme giderleri kapsamında başvuru, dosya inceleme, danışmanlık, eğitim, tetkik, denetim ve belge alımı giderleri desteklenir.</a:t>
          </a:r>
          <a:endParaRPr lang="tr-TR" sz="1600" kern="1200" dirty="0"/>
        </a:p>
        <a:p>
          <a:pPr marL="114300" lvl="1" indent="-114300" algn="just" defTabSz="622300">
            <a:lnSpc>
              <a:spcPct val="90000"/>
            </a:lnSpc>
            <a:spcBef>
              <a:spcPct val="0"/>
            </a:spcBef>
            <a:spcAft>
              <a:spcPct val="15000"/>
            </a:spcAft>
            <a:buChar char="••"/>
          </a:pPr>
          <a:endParaRPr lang="tr-TR" sz="1400" kern="1200" dirty="0"/>
        </a:p>
      </dsp:txBody>
      <dsp:txXfrm rot="-5400000">
        <a:off x="2334807" y="367880"/>
        <a:ext cx="6138128" cy="4415791"/>
      </dsp:txXfrm>
    </dsp:sp>
    <dsp:sp modelId="{EA76D721-580E-4CFE-8AB1-08AB49290FD9}">
      <dsp:nvSpPr>
        <dsp:cNvPr id="0" name=""/>
        <dsp:cNvSpPr/>
      </dsp:nvSpPr>
      <dsp:spPr>
        <a:xfrm>
          <a:off x="0" y="5030"/>
          <a:ext cx="2333658" cy="514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Test, Analiz ve Belgelendirme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13920" y="118950"/>
        <a:ext cx="2105818" cy="4918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3075677" y="-611198"/>
          <a:ext cx="4898342" cy="63739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tr-TR" sz="1200" kern="1200" dirty="0" smtClean="0"/>
            <a:t>Eğitim ve danışmanlık giderleri; işletmelerin proje kapsamında ihracata yönelik alacakları eğitim ve danışmanlık (pazar araştırma danışmanlığı dahil) giderlerini kapsar.</a:t>
          </a:r>
          <a:endParaRPr lang="tr-TR" sz="1200" kern="1200" dirty="0"/>
        </a:p>
        <a:p>
          <a:pPr marL="114300" lvl="1" indent="-114300" algn="just" defTabSz="533400">
            <a:lnSpc>
              <a:spcPct val="90000"/>
            </a:lnSpc>
            <a:spcBef>
              <a:spcPct val="0"/>
            </a:spcBef>
            <a:spcAft>
              <a:spcPct val="15000"/>
            </a:spcAft>
            <a:buChar char="••"/>
          </a:pPr>
          <a:r>
            <a:rPr lang="tr-TR" sz="1200" kern="1200" dirty="0" smtClean="0"/>
            <a:t>Danışmanlık hizmetini sağlayacak kuruluşun daha önce benzer nitelikte hazırladığı danışmanlık raporu örneği ve/veya danışmanlık faaliyetinin içeriğini, ayrıntılı çalışma planını ve maliyetini gösteren taslak eklenmelidir.</a:t>
          </a:r>
          <a:endParaRPr lang="tr-TR" sz="1200" kern="1200" dirty="0"/>
        </a:p>
        <a:p>
          <a:pPr marL="114300" lvl="1" indent="-114300" algn="just" defTabSz="533400">
            <a:lnSpc>
              <a:spcPct val="90000"/>
            </a:lnSpc>
            <a:spcBef>
              <a:spcPct val="0"/>
            </a:spcBef>
            <a:spcAft>
              <a:spcPct val="15000"/>
            </a:spcAft>
            <a:buChar char="••"/>
          </a:pPr>
          <a:endParaRPr lang="tr-TR" sz="1200" kern="1200" dirty="0"/>
        </a:p>
        <a:p>
          <a:pPr marL="114300" lvl="1" indent="-114300" algn="just" defTabSz="533400">
            <a:lnSpc>
              <a:spcPct val="90000"/>
            </a:lnSpc>
            <a:spcBef>
              <a:spcPct val="0"/>
            </a:spcBef>
            <a:spcAft>
              <a:spcPct val="15000"/>
            </a:spcAft>
            <a:buChar char="••"/>
          </a:pPr>
          <a:r>
            <a:rPr lang="tr-TR" sz="1200" b="1" kern="1200" dirty="0" smtClean="0"/>
            <a:t>Eğitim hizmeti alınabilecek kuruluşlar; </a:t>
          </a:r>
          <a:endParaRPr lang="tr-TR" sz="1200" b="1" kern="1200" dirty="0"/>
        </a:p>
        <a:p>
          <a:pPr marL="114300" lvl="1" indent="-114300" algn="just" defTabSz="533400">
            <a:lnSpc>
              <a:spcPct val="90000"/>
            </a:lnSpc>
            <a:spcBef>
              <a:spcPct val="0"/>
            </a:spcBef>
            <a:spcAft>
              <a:spcPct val="15000"/>
            </a:spcAft>
            <a:buChar char="••"/>
          </a:pPr>
          <a:r>
            <a:rPr lang="tr-TR" sz="1200" kern="1200" dirty="0" smtClean="0"/>
            <a:t>Türkiye İhracatçılar Meclisi (TİM), </a:t>
          </a:r>
          <a:endParaRPr lang="tr-TR" sz="1200" kern="1200" dirty="0"/>
        </a:p>
        <a:p>
          <a:pPr marL="114300" lvl="1" indent="-114300" algn="just" defTabSz="533400">
            <a:lnSpc>
              <a:spcPct val="90000"/>
            </a:lnSpc>
            <a:spcBef>
              <a:spcPct val="0"/>
            </a:spcBef>
            <a:spcAft>
              <a:spcPct val="15000"/>
            </a:spcAft>
            <a:buChar char="••"/>
          </a:pPr>
          <a:r>
            <a:rPr lang="tr-TR" sz="1200" kern="1200" dirty="0" smtClean="0"/>
            <a:t>İhracatçı Birlikleri, </a:t>
          </a:r>
          <a:endParaRPr lang="tr-TR" sz="1200" kern="1200" dirty="0"/>
        </a:p>
        <a:p>
          <a:pPr marL="114300" lvl="1" indent="-114300" algn="just" defTabSz="533400">
            <a:lnSpc>
              <a:spcPct val="90000"/>
            </a:lnSpc>
            <a:spcBef>
              <a:spcPct val="0"/>
            </a:spcBef>
            <a:spcAft>
              <a:spcPct val="15000"/>
            </a:spcAft>
            <a:buChar char="••"/>
          </a:pPr>
          <a:r>
            <a:rPr lang="tr-TR" sz="1200" kern="1200" dirty="0" smtClean="0"/>
            <a:t>Üniversitelerin işletmelere yönelik eğitim hizmeti vermek amacıyla kurulmuş birimleri, </a:t>
          </a:r>
          <a:endParaRPr lang="tr-TR" sz="1200" kern="1200" dirty="0"/>
        </a:p>
        <a:p>
          <a:pPr marL="114300" lvl="1" indent="-114300" algn="just" defTabSz="533400">
            <a:lnSpc>
              <a:spcPct val="90000"/>
            </a:lnSpc>
            <a:spcBef>
              <a:spcPct val="0"/>
            </a:spcBef>
            <a:spcAft>
              <a:spcPct val="15000"/>
            </a:spcAft>
            <a:buChar char="••"/>
          </a:pPr>
          <a:r>
            <a:rPr lang="tr-TR" sz="1200" kern="1200" dirty="0" smtClean="0"/>
            <a:t>Mevzuatlarının dış ticaret kapsamında eğitim vermeye izin vermesi şartıyla kamu kurum/kuruluşları ve bunların eğitim hizmeti vermek amacıyla kurulmuş birimleri,</a:t>
          </a:r>
          <a:endParaRPr lang="tr-TR" sz="1200" kern="1200" dirty="0"/>
        </a:p>
        <a:p>
          <a:pPr marL="114300" lvl="1" indent="-114300" algn="just" defTabSz="533400">
            <a:lnSpc>
              <a:spcPct val="90000"/>
            </a:lnSpc>
            <a:spcBef>
              <a:spcPct val="0"/>
            </a:spcBef>
            <a:spcAft>
              <a:spcPct val="15000"/>
            </a:spcAft>
            <a:buChar char="••"/>
          </a:pPr>
          <a:r>
            <a:rPr lang="tr-TR" sz="1200" kern="1200" dirty="0" smtClean="0"/>
            <a:t> 08/02/2007 tarihli ve 5580 sayılı Özel Öğretim Kurumları Kanunu kapsamında kurum açma iznine sahip ve alanında program onayı olan kurum/kuruluşlardır.</a:t>
          </a:r>
          <a:endParaRPr lang="tr-TR" sz="1200" kern="1200" dirty="0"/>
        </a:p>
        <a:p>
          <a:pPr marL="57150" lvl="1" indent="-57150" algn="just" defTabSz="488950">
            <a:lnSpc>
              <a:spcPct val="90000"/>
            </a:lnSpc>
            <a:spcBef>
              <a:spcPct val="0"/>
            </a:spcBef>
            <a:spcAft>
              <a:spcPct val="15000"/>
            </a:spcAft>
            <a:buChar char="••"/>
          </a:pPr>
          <a:endParaRPr lang="tr-TR" sz="1100" kern="1200" dirty="0"/>
        </a:p>
      </dsp:txBody>
      <dsp:txXfrm rot="-5400000">
        <a:off x="2337875" y="365721"/>
        <a:ext cx="6134831" cy="4420108"/>
      </dsp:txXfrm>
    </dsp:sp>
    <dsp:sp modelId="{EA76D721-580E-4CFE-8AB1-08AB49290FD9}">
      <dsp:nvSpPr>
        <dsp:cNvPr id="0" name=""/>
        <dsp:cNvSpPr/>
      </dsp:nvSpPr>
      <dsp:spPr>
        <a:xfrm>
          <a:off x="0" y="0"/>
          <a:ext cx="2336729" cy="5151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Hizmet Alımı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14070" y="114070"/>
        <a:ext cx="2108589" cy="4923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3078069" y="-611198"/>
          <a:ext cx="4893559" cy="63739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t>Tasarım giderleri; işletmelerin ihracata konu ürün/ambalaj tasarım giderlerini kapsar.</a:t>
          </a:r>
          <a:endParaRPr lang="tr-TR" sz="1400" kern="1200" dirty="0"/>
        </a:p>
        <a:p>
          <a:pPr marL="114300" lvl="1" indent="-114300" algn="just" defTabSz="622300">
            <a:lnSpc>
              <a:spcPct val="90000"/>
            </a:lnSpc>
            <a:spcBef>
              <a:spcPct val="0"/>
            </a:spcBef>
            <a:spcAft>
              <a:spcPct val="15000"/>
            </a:spcAft>
            <a:buChar char="••"/>
          </a:pPr>
          <a:endParaRPr lang="tr-TR" sz="1400" kern="1200" dirty="0"/>
        </a:p>
        <a:p>
          <a:pPr marL="114300" lvl="1" indent="-114300" algn="just" defTabSz="622300">
            <a:lnSpc>
              <a:spcPct val="90000"/>
            </a:lnSpc>
            <a:spcBef>
              <a:spcPct val="0"/>
            </a:spcBef>
            <a:spcAft>
              <a:spcPct val="15000"/>
            </a:spcAft>
            <a:buChar char="••"/>
          </a:pPr>
          <a:r>
            <a:rPr lang="tr-TR" sz="1400" kern="1200" dirty="0" smtClean="0"/>
            <a:t>Yurt dışı marka tescil giderleri; işletmelerin TÜRKPATENT (Türk Patent ve Marka Kurumu) muadili yurt dışı kurum/kuruluşlardan alacakları Marka Tescil Belgeleri için başvuru yapılan kurum/kuruluşlara yaptığı ödemelere ilişkin giderleri kapsar. </a:t>
          </a:r>
          <a:r>
            <a:rPr lang="tr-TR" sz="1400" kern="1200" dirty="0" smtClean="0">
              <a:solidFill>
                <a:srgbClr val="FF0000"/>
              </a:solidFill>
            </a:rPr>
            <a:t>(İşletmenin Yurt Dışı Marka Tescil giderlerinin ödenebilmesi için ödeme aşamasında Yurt İçi Marka Tescil Belgesi şartı aranır)</a:t>
          </a:r>
          <a:endParaRPr lang="tr-TR" sz="1400" kern="1200" dirty="0"/>
        </a:p>
        <a:p>
          <a:pPr marL="114300" lvl="1" indent="-114300" algn="just" defTabSz="622300">
            <a:lnSpc>
              <a:spcPct val="90000"/>
            </a:lnSpc>
            <a:spcBef>
              <a:spcPct val="0"/>
            </a:spcBef>
            <a:spcAft>
              <a:spcPct val="15000"/>
            </a:spcAft>
            <a:buChar char="••"/>
          </a:pPr>
          <a:endParaRPr lang="tr-TR" sz="1400" kern="1200" dirty="0"/>
        </a:p>
        <a:p>
          <a:pPr marL="114300" lvl="1" indent="-114300" algn="just" defTabSz="622300">
            <a:lnSpc>
              <a:spcPct val="90000"/>
            </a:lnSpc>
            <a:spcBef>
              <a:spcPct val="0"/>
            </a:spcBef>
            <a:spcAft>
              <a:spcPct val="15000"/>
            </a:spcAft>
            <a:buChar char="••"/>
          </a:pPr>
          <a:r>
            <a:rPr lang="tr-TR" sz="1400" kern="1200" dirty="0" smtClean="0"/>
            <a:t>Nakliye giderleri; işletmelerin ihracata konu ürün numunesinin yurt dışına havayolu/karayolu/demiryolu/denizyolu ile yapacağı ihracat işleminde ürün numunesinin alıcıya ulaşım sürecindeki tüm nakliye ve sigorta giderlerini kapsar.</a:t>
          </a:r>
          <a:endParaRPr lang="tr-TR" sz="1400" kern="1200" dirty="0"/>
        </a:p>
        <a:p>
          <a:pPr marL="114300" lvl="1" indent="-114300" algn="just" defTabSz="622300">
            <a:lnSpc>
              <a:spcPct val="90000"/>
            </a:lnSpc>
            <a:spcBef>
              <a:spcPct val="0"/>
            </a:spcBef>
            <a:spcAft>
              <a:spcPct val="15000"/>
            </a:spcAft>
            <a:buChar char="••"/>
          </a:pPr>
          <a:endParaRPr lang="tr-TR" sz="1400" kern="1200" dirty="0"/>
        </a:p>
        <a:p>
          <a:pPr marL="114300" lvl="1" indent="-114300" algn="just" defTabSz="622300">
            <a:lnSpc>
              <a:spcPct val="90000"/>
            </a:lnSpc>
            <a:spcBef>
              <a:spcPct val="0"/>
            </a:spcBef>
            <a:spcAft>
              <a:spcPct val="15000"/>
            </a:spcAft>
            <a:buChar char="••"/>
          </a:pPr>
          <a:r>
            <a:rPr lang="tr-TR" sz="1400" kern="1200" dirty="0" smtClean="0"/>
            <a:t>Diğer hizmet alımları giderleri; proje ile ilişkilendirilebilecek diğer hizmet alım giderlerini kapsar.</a:t>
          </a:r>
          <a:endParaRPr lang="tr-TR" sz="1400" kern="1200" dirty="0"/>
        </a:p>
      </dsp:txBody>
      <dsp:txXfrm rot="-5400000">
        <a:off x="2337875" y="367880"/>
        <a:ext cx="6135064" cy="4415791"/>
      </dsp:txXfrm>
    </dsp:sp>
    <dsp:sp modelId="{EA76D721-580E-4CFE-8AB1-08AB49290FD9}">
      <dsp:nvSpPr>
        <dsp:cNvPr id="0" name=""/>
        <dsp:cNvSpPr/>
      </dsp:nvSpPr>
      <dsp:spPr>
        <a:xfrm>
          <a:off x="0" y="0"/>
          <a:ext cx="2336729" cy="51465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Hizmet Alımı Giderleri</a:t>
          </a:r>
        </a:p>
      </dsp:txBody>
      <dsp:txXfrm>
        <a:off x="114070" y="114070"/>
        <a:ext cx="2108589" cy="4918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50444" y="9430091"/>
            <a:ext cx="2945659" cy="496412"/>
          </a:xfrm>
          <a:prstGeom prst="rect">
            <a:avLst/>
          </a:prstGeom>
        </p:spPr>
        <p:txBody>
          <a:bodyPr vert="horz" lIns="91266" tIns="45633" rIns="91266" bIns="45633"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45659" cy="496412"/>
          </a:xfrm>
          <a:prstGeom prst="rect">
            <a:avLst/>
          </a:prstGeom>
        </p:spPr>
        <p:txBody>
          <a:bodyPr vert="horz" lIns="91266" tIns="45633" rIns="91266" bIns="45633" rtlCol="0"/>
          <a:lstStyle>
            <a:lvl1pPr algn="l">
              <a:defRPr sz="1200"/>
            </a:lvl1pPr>
          </a:lstStyle>
          <a:p>
            <a:endParaRPr lang="tr-TR"/>
          </a:p>
        </p:txBody>
      </p:sp>
      <p:sp>
        <p:nvSpPr>
          <p:cNvPr id="3" name="2 Veri Yer Tutucusu"/>
          <p:cNvSpPr>
            <a:spLocks noGrp="1"/>
          </p:cNvSpPr>
          <p:nvPr>
            <p:ph type="dt" idx="1"/>
          </p:nvPr>
        </p:nvSpPr>
        <p:spPr>
          <a:xfrm>
            <a:off x="3850444" y="0"/>
            <a:ext cx="2945659" cy="496412"/>
          </a:xfrm>
          <a:prstGeom prst="rect">
            <a:avLst/>
          </a:prstGeom>
        </p:spPr>
        <p:txBody>
          <a:bodyPr vert="horz" lIns="91266" tIns="45633" rIns="91266" bIns="45633"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908050" y="744538"/>
            <a:ext cx="4981575" cy="3722687"/>
          </a:xfrm>
          <a:prstGeom prst="rect">
            <a:avLst/>
          </a:prstGeom>
          <a:noFill/>
          <a:ln w="12700">
            <a:solidFill>
              <a:prstClr val="black"/>
            </a:solidFill>
          </a:ln>
        </p:spPr>
        <p:txBody>
          <a:bodyPr vert="horz" lIns="91266" tIns="45633" rIns="91266" bIns="45633" rtlCol="0" anchor="ctr"/>
          <a:lstStyle/>
          <a:p>
            <a:endParaRPr lang="tr-TR"/>
          </a:p>
        </p:txBody>
      </p:sp>
      <p:sp>
        <p:nvSpPr>
          <p:cNvPr id="5" name="4 Not Yer Tutucusu"/>
          <p:cNvSpPr>
            <a:spLocks noGrp="1"/>
          </p:cNvSpPr>
          <p:nvPr>
            <p:ph type="body" sz="quarter" idx="3"/>
          </p:nvPr>
        </p:nvSpPr>
        <p:spPr>
          <a:xfrm>
            <a:off x="679768" y="4715909"/>
            <a:ext cx="5438140" cy="4467702"/>
          </a:xfrm>
          <a:prstGeom prst="rect">
            <a:avLst/>
          </a:prstGeom>
        </p:spPr>
        <p:txBody>
          <a:bodyPr vert="horz" lIns="91266" tIns="45633" rIns="91266" bIns="45633"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30091"/>
            <a:ext cx="2945659" cy="496412"/>
          </a:xfrm>
          <a:prstGeom prst="rect">
            <a:avLst/>
          </a:prstGeom>
        </p:spPr>
        <p:txBody>
          <a:bodyPr vert="horz" lIns="91266" tIns="45633" rIns="91266" bIns="45633"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30091"/>
            <a:ext cx="2945659" cy="496412"/>
          </a:xfrm>
          <a:prstGeom prst="rect">
            <a:avLst/>
          </a:prstGeom>
        </p:spPr>
        <p:txBody>
          <a:bodyPr vert="horz" lIns="91266" tIns="45633" rIns="91266" bIns="45633"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08050" y="744538"/>
            <a:ext cx="4981575" cy="3722687"/>
          </a:xfrm>
        </p:spPr>
      </p:sp>
      <p:sp>
        <p:nvSpPr>
          <p:cNvPr id="3" name="2 Not Yer Tutucusu"/>
          <p:cNvSpPr>
            <a:spLocks noGrp="1"/>
          </p:cNvSpPr>
          <p:nvPr>
            <p:ph type="body" idx="1"/>
          </p:nvPr>
        </p:nvSpPr>
        <p:spPr/>
        <p:txBody>
          <a:bodyPr>
            <a:normAutofit/>
          </a:bodyPr>
          <a:lstStyle/>
          <a:p>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569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14643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a:xfrm>
            <a:off x="909638" y="744538"/>
            <a:ext cx="4981575" cy="3722687"/>
          </a:xfrm>
          <a:ln/>
        </p:spPr>
      </p:sp>
      <p:sp>
        <p:nvSpPr>
          <p:cNvPr id="73731" name="Not Yer Tutucusu 2"/>
          <p:cNvSpPr>
            <a:spLocks noGrp="1"/>
          </p:cNvSpPr>
          <p:nvPr>
            <p:ph type="body" idx="1"/>
          </p:nvPr>
        </p:nvSpPr>
        <p:spPr>
          <a:noFill/>
          <a:ln/>
        </p:spPr>
        <p:txBody>
          <a:bodyPr/>
          <a:lstStyle/>
          <a:p>
            <a:endParaRPr lang="tr-TR" dirty="0" smtClean="0"/>
          </a:p>
        </p:txBody>
      </p:sp>
      <p:sp>
        <p:nvSpPr>
          <p:cNvPr id="73732" name="Slayt Numarası Yer Tutucusu 3"/>
          <p:cNvSpPr>
            <a:spLocks noGrp="1"/>
          </p:cNvSpPr>
          <p:nvPr>
            <p:ph type="sldNum" sz="quarter" idx="5"/>
          </p:nvPr>
        </p:nvSpPr>
        <p:spPr>
          <a:noFill/>
        </p:spPr>
        <p:txBody>
          <a:bodyPr/>
          <a:lstStyle/>
          <a:p>
            <a:fld id="{005F074A-D1FA-4B1C-A0CA-6ABBAA41B52A}" type="slidenum">
              <a:rPr lang="tr-TR" smtClean="0">
                <a:solidFill>
                  <a:prstClr val="black"/>
                </a:solidFill>
              </a:rPr>
              <a:pPr/>
              <a:t>32</a:t>
            </a:fld>
            <a:endParaRPr lang="tr-TR" dirty="0" smtClean="0">
              <a:solidFill>
                <a:prstClr val="black"/>
              </a:solidFill>
            </a:endParaRPr>
          </a:p>
        </p:txBody>
      </p:sp>
    </p:spTree>
    <p:extLst>
      <p:ext uri="{BB962C8B-B14F-4D97-AF65-F5344CB8AC3E}">
        <p14:creationId xmlns:p14="http://schemas.microsoft.com/office/powerpoint/2010/main" val="377134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Geleneksel</a:t>
            </a:r>
            <a:r>
              <a:rPr lang="tr-TR" baseline="0" dirty="0" smtClean="0"/>
              <a:t> ve İleri Girişimci Eğitimleri için çalışmalar yürütülmekte olup, söz konusu eğitim alt yapısı tamamlandığında kamuoyu ile paylaşılacaktır.</a:t>
            </a:r>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68500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7"/>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5"/>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946499-7A29-4895-B44A-975659E64C19}" type="datetime1">
              <a:rPr lang="en-US" smtClean="0"/>
              <a:pPr>
                <a:defRPr/>
              </a:pPr>
              <a:t>2/6/2020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EA9F03B9-D8EA-4F69-98A0-4FF4529BB9A9}" type="datetime1">
              <a:rPr lang="en-US" smtClean="0"/>
              <a:pPr>
                <a:defRPr/>
              </a:pPr>
              <a:t>2/6/2020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 y="0"/>
            <a:ext cx="9142177" cy="6832600"/>
          </a:xfrm>
          <a:prstGeom prst="rect">
            <a:avLst/>
          </a:prstGeom>
        </p:spPr>
      </p:pic>
      <p:sp>
        <p:nvSpPr>
          <p:cNvPr id="2" name="Başlık 1"/>
          <p:cNvSpPr>
            <a:spLocks noGrp="1"/>
          </p:cNvSpPr>
          <p:nvPr>
            <p:ph type="title"/>
          </p:nvPr>
        </p:nvSpPr>
        <p:spPr>
          <a:xfrm>
            <a:off x="115336" y="2211047"/>
            <a:ext cx="5119325" cy="1119164"/>
          </a:xfrm>
        </p:spPr>
        <p:txBody>
          <a:bodyPr anchor="b">
            <a:normAutofit/>
          </a:bodyPr>
          <a:lstStyle>
            <a:lvl1pPr algn="r">
              <a:defRPr sz="2400" b="1" cap="none" baseline="0">
                <a:latin typeface="+mj-lt"/>
              </a:defRPr>
            </a:lvl1pPr>
          </a:lstStyle>
          <a:p>
            <a:r>
              <a:rPr lang="tr-TR" dirty="0"/>
              <a:t>Asıl başlık stili için tıklatın</a:t>
            </a:r>
          </a:p>
        </p:txBody>
      </p:sp>
      <p:sp>
        <p:nvSpPr>
          <p:cNvPr id="11" name="Resim Yer Tutucusu 10"/>
          <p:cNvSpPr>
            <a:spLocks noGrp="1"/>
          </p:cNvSpPr>
          <p:nvPr>
            <p:ph type="pic" sz="quarter" idx="13"/>
          </p:nvPr>
        </p:nvSpPr>
        <p:spPr>
          <a:xfrm>
            <a:off x="5370514" y="0"/>
            <a:ext cx="3773487" cy="6832600"/>
          </a:xfrm>
          <a:noFill/>
          <a:ln>
            <a:noFill/>
          </a:ln>
        </p:spPr>
        <p:txBody>
          <a:bodyPr/>
          <a:lstStyle/>
          <a:p>
            <a:endParaRPr lang="tr-TR" dirty="0"/>
          </a:p>
        </p:txBody>
      </p:sp>
      <p:sp>
        <p:nvSpPr>
          <p:cNvPr id="3" name="Metin Yer Tutucusu 2"/>
          <p:cNvSpPr>
            <a:spLocks noGrp="1"/>
          </p:cNvSpPr>
          <p:nvPr>
            <p:ph type="body" idx="1"/>
          </p:nvPr>
        </p:nvSpPr>
        <p:spPr>
          <a:xfrm>
            <a:off x="107504" y="3273266"/>
            <a:ext cx="5127156" cy="1137803"/>
          </a:xfrm>
        </p:spPr>
        <p:txBody>
          <a:bodyPr anchor="t">
            <a:normAutofit/>
          </a:bodyPr>
          <a:lstStyle>
            <a:lvl1pPr marL="0" indent="0" algn="r">
              <a:spcBef>
                <a:spcPts val="0"/>
              </a:spcBef>
              <a:spcAft>
                <a:spcPts val="0"/>
              </a:spcAft>
              <a:buNone/>
              <a:defRPr sz="1800">
                <a:solidFill>
                  <a:schemeClr val="tx1">
                    <a:lumMod val="75000"/>
                    <a:lumOff val="2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9151881"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99997"/>
            <a:ext cx="918498" cy="721227"/>
          </a:xfrm>
          <a:prstGeom prst="rect">
            <a:avLst/>
          </a:prstGeom>
        </p:spPr>
      </p:pic>
      <p:sp>
        <p:nvSpPr>
          <p:cNvPr id="14" name="Veri Yer Tutucusu 3"/>
          <p:cNvSpPr>
            <a:spLocks noGrp="1"/>
          </p:cNvSpPr>
          <p:nvPr>
            <p:ph type="dt" sz="half" idx="10"/>
          </p:nvPr>
        </p:nvSpPr>
        <p:spPr>
          <a:xfrm>
            <a:off x="638200" y="6456197"/>
            <a:ext cx="2133600" cy="363773"/>
          </a:xfrm>
        </p:spPr>
        <p:txBody>
          <a:bodyPr/>
          <a:lstStyle/>
          <a:p>
            <a:endParaRPr lang="tr-TR" dirty="0">
              <a:solidFill>
                <a:prstClr val="black"/>
              </a:solidFill>
            </a:endParaRPr>
          </a:p>
        </p:txBody>
      </p:sp>
      <p:sp>
        <p:nvSpPr>
          <p:cNvPr id="15" name="Altbilgi Yer Tutucusu 4"/>
          <p:cNvSpPr>
            <a:spLocks noGrp="1"/>
          </p:cNvSpPr>
          <p:nvPr>
            <p:ph type="ftr" sz="quarter" idx="11"/>
          </p:nvPr>
        </p:nvSpPr>
        <p:spPr>
          <a:xfrm>
            <a:off x="3124200" y="6456197"/>
            <a:ext cx="2895600" cy="363773"/>
          </a:xfrm>
        </p:spPr>
        <p:txBody>
          <a:bodyPr/>
          <a:lstStyle/>
          <a:p>
            <a:endParaRPr lang="tr-TR" dirty="0">
              <a:solidFill>
                <a:prstClr val="black"/>
              </a:solidFill>
            </a:endParaRPr>
          </a:p>
        </p:txBody>
      </p:sp>
      <p:sp>
        <p:nvSpPr>
          <p:cNvPr id="16" name="Slayt Numarası Yer Tutucusu 5"/>
          <p:cNvSpPr>
            <a:spLocks noGrp="1"/>
          </p:cNvSpPr>
          <p:nvPr>
            <p:ph type="sldNum" sz="quarter" idx="12"/>
          </p:nvPr>
        </p:nvSpPr>
        <p:spPr>
          <a:xfrm>
            <a:off x="6372200" y="6456197"/>
            <a:ext cx="2133600" cy="363773"/>
          </a:xfrm>
        </p:spPr>
        <p:txBody>
          <a:bodyPr/>
          <a:lstStyle/>
          <a:p>
            <a:fld id="{7C1868C5-B491-42BF-9F5C-46095BC3F40A}"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351507003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9151881"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320478" y="1175006"/>
            <a:ext cx="3611562" cy="492846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5076056" y="1175006"/>
            <a:ext cx="3456384" cy="492846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4" name="Başlık 1"/>
          <p:cNvSpPr>
            <a:spLocks noGrp="1"/>
          </p:cNvSpPr>
          <p:nvPr>
            <p:ph type="title"/>
          </p:nvPr>
        </p:nvSpPr>
        <p:spPr>
          <a:xfrm>
            <a:off x="1320478" y="299997"/>
            <a:ext cx="7211962" cy="721227"/>
          </a:xfrm>
        </p:spPr>
        <p:txBody>
          <a:bodyPr anchor="t">
            <a:normAutofit/>
          </a:bodyPr>
          <a:lstStyle>
            <a:lvl1pPr algn="l">
              <a:defRPr sz="2400"/>
            </a:lvl1pPr>
          </a:lstStyle>
          <a:p>
            <a:r>
              <a:rPr lang="tr-TR" dirty="0"/>
              <a:t>Asıl başlık stili için tıklatın</a:t>
            </a:r>
          </a:p>
        </p:txBody>
      </p:sp>
      <p:sp>
        <p:nvSpPr>
          <p:cNvPr id="18" name="Veri Yer Tutucusu 3"/>
          <p:cNvSpPr>
            <a:spLocks noGrp="1"/>
          </p:cNvSpPr>
          <p:nvPr>
            <p:ph type="dt" sz="half" idx="10"/>
          </p:nvPr>
        </p:nvSpPr>
        <p:spPr>
          <a:xfrm>
            <a:off x="638200" y="6456197"/>
            <a:ext cx="2133600" cy="363773"/>
          </a:xfrm>
        </p:spPr>
        <p:txBody>
          <a:bodyPr/>
          <a:lstStyle/>
          <a:p>
            <a:endParaRPr lang="tr-TR" dirty="0">
              <a:solidFill>
                <a:prstClr val="black"/>
              </a:solidFill>
            </a:endParaRPr>
          </a:p>
        </p:txBody>
      </p:sp>
      <p:sp>
        <p:nvSpPr>
          <p:cNvPr id="19" name="Altbilgi Yer Tutucusu 4"/>
          <p:cNvSpPr>
            <a:spLocks noGrp="1"/>
          </p:cNvSpPr>
          <p:nvPr>
            <p:ph type="ftr" sz="quarter" idx="11"/>
          </p:nvPr>
        </p:nvSpPr>
        <p:spPr>
          <a:xfrm>
            <a:off x="3124200" y="6456197"/>
            <a:ext cx="2895600" cy="363773"/>
          </a:xfrm>
        </p:spPr>
        <p:txBody>
          <a:bodyPr/>
          <a:lstStyle/>
          <a:p>
            <a:endParaRPr lang="tr-TR" dirty="0">
              <a:solidFill>
                <a:prstClr val="black"/>
              </a:solidFill>
            </a:endParaRPr>
          </a:p>
        </p:txBody>
      </p:sp>
      <p:sp>
        <p:nvSpPr>
          <p:cNvPr id="20" name="Slayt Numarası Yer Tutucusu 5"/>
          <p:cNvSpPr>
            <a:spLocks noGrp="1"/>
          </p:cNvSpPr>
          <p:nvPr>
            <p:ph type="sldNum" sz="quarter" idx="12"/>
          </p:nvPr>
        </p:nvSpPr>
        <p:spPr>
          <a:xfrm>
            <a:off x="6372200" y="6456197"/>
            <a:ext cx="2133600" cy="363773"/>
          </a:xfrm>
        </p:spPr>
        <p:txBody>
          <a:bodyPr/>
          <a:lstStyle/>
          <a:p>
            <a:fld id="{7C1868C5-B491-42BF-9F5C-46095BC3F40A}"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05405478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9151881"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99997"/>
            <a:ext cx="918498" cy="721227"/>
          </a:xfrm>
          <a:prstGeom prst="rect">
            <a:avLst/>
          </a:prstGeom>
        </p:spPr>
      </p:pic>
      <p:sp>
        <p:nvSpPr>
          <p:cNvPr id="10" name="Başlık 1"/>
          <p:cNvSpPr>
            <a:spLocks noGrp="1"/>
          </p:cNvSpPr>
          <p:nvPr userDrawn="1">
            <p:ph type="title"/>
          </p:nvPr>
        </p:nvSpPr>
        <p:spPr>
          <a:xfrm>
            <a:off x="1320478" y="299997"/>
            <a:ext cx="7211962" cy="721227"/>
          </a:xfrm>
        </p:spPr>
        <p:txBody>
          <a:bodyPr anchor="ctr">
            <a:normAutofit/>
          </a:bodyPr>
          <a:lstStyle>
            <a:lvl1pPr algn="l">
              <a:defRPr sz="2400"/>
            </a:lvl1pPr>
          </a:lstStyle>
          <a:p>
            <a:r>
              <a:rPr lang="tr-TR" dirty="0"/>
              <a:t>Asıl başlık stili için tıklatın</a:t>
            </a:r>
          </a:p>
        </p:txBody>
      </p:sp>
      <p:sp>
        <p:nvSpPr>
          <p:cNvPr id="14" name="Veri Yer Tutucusu 3"/>
          <p:cNvSpPr>
            <a:spLocks noGrp="1"/>
          </p:cNvSpPr>
          <p:nvPr>
            <p:ph type="dt" sz="half" idx="10"/>
          </p:nvPr>
        </p:nvSpPr>
        <p:spPr>
          <a:xfrm>
            <a:off x="638200" y="6456197"/>
            <a:ext cx="2133600" cy="363773"/>
          </a:xfrm>
        </p:spPr>
        <p:txBody>
          <a:bodyPr/>
          <a:lstStyle/>
          <a:p>
            <a:endParaRPr lang="tr-TR" dirty="0">
              <a:solidFill>
                <a:prstClr val="black"/>
              </a:solidFill>
            </a:endParaRPr>
          </a:p>
        </p:txBody>
      </p:sp>
      <p:sp>
        <p:nvSpPr>
          <p:cNvPr id="15" name="Altbilgi Yer Tutucusu 4"/>
          <p:cNvSpPr>
            <a:spLocks noGrp="1"/>
          </p:cNvSpPr>
          <p:nvPr>
            <p:ph type="ftr" sz="quarter" idx="11"/>
          </p:nvPr>
        </p:nvSpPr>
        <p:spPr>
          <a:xfrm>
            <a:off x="3124200" y="6456197"/>
            <a:ext cx="2895600" cy="363773"/>
          </a:xfrm>
        </p:spPr>
        <p:txBody>
          <a:bodyPr/>
          <a:lstStyle/>
          <a:p>
            <a:endParaRPr lang="tr-TR" dirty="0">
              <a:solidFill>
                <a:prstClr val="black"/>
              </a:solidFill>
            </a:endParaRPr>
          </a:p>
        </p:txBody>
      </p:sp>
      <p:sp>
        <p:nvSpPr>
          <p:cNvPr id="16" name="Slayt Numarası Yer Tutucusu 5"/>
          <p:cNvSpPr>
            <a:spLocks noGrp="1"/>
          </p:cNvSpPr>
          <p:nvPr>
            <p:ph type="sldNum" sz="quarter" idx="12"/>
          </p:nvPr>
        </p:nvSpPr>
        <p:spPr>
          <a:xfrm>
            <a:off x="6372200" y="6456197"/>
            <a:ext cx="2133600" cy="363773"/>
          </a:xfrm>
        </p:spPr>
        <p:txBody>
          <a:bodyPr/>
          <a:lstStyle/>
          <a:p>
            <a:fld id="{7C1868C5-B491-42BF-9F5C-46095BC3F40A}"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05708358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9151881" cy="190788"/>
          </a:xfrm>
          <a:prstGeom prst="rect">
            <a:avLst/>
          </a:prstGeom>
        </p:spPr>
      </p:pic>
      <p:sp>
        <p:nvSpPr>
          <p:cNvPr id="10" name="Veri Yer Tutucusu 3"/>
          <p:cNvSpPr>
            <a:spLocks noGrp="1"/>
          </p:cNvSpPr>
          <p:nvPr>
            <p:ph type="dt" sz="half" idx="10"/>
          </p:nvPr>
        </p:nvSpPr>
        <p:spPr>
          <a:xfrm>
            <a:off x="638200" y="6456197"/>
            <a:ext cx="2133600" cy="363773"/>
          </a:xfrm>
        </p:spPr>
        <p:txBody>
          <a:bodyPr/>
          <a:lstStyle/>
          <a:p>
            <a:endParaRPr lang="tr-TR" dirty="0">
              <a:solidFill>
                <a:prstClr val="black"/>
              </a:solidFill>
            </a:endParaRPr>
          </a:p>
        </p:txBody>
      </p:sp>
      <p:sp>
        <p:nvSpPr>
          <p:cNvPr id="11" name="Altbilgi Yer Tutucusu 4"/>
          <p:cNvSpPr>
            <a:spLocks noGrp="1"/>
          </p:cNvSpPr>
          <p:nvPr>
            <p:ph type="ftr" sz="quarter" idx="11"/>
          </p:nvPr>
        </p:nvSpPr>
        <p:spPr>
          <a:xfrm>
            <a:off x="3124200" y="6456197"/>
            <a:ext cx="2895600" cy="363773"/>
          </a:xfrm>
        </p:spPr>
        <p:txBody>
          <a:bodyPr/>
          <a:lstStyle/>
          <a:p>
            <a:endParaRPr lang="tr-TR" dirty="0">
              <a:solidFill>
                <a:prstClr val="black"/>
              </a:solidFill>
            </a:endParaRPr>
          </a:p>
        </p:txBody>
      </p:sp>
      <p:sp>
        <p:nvSpPr>
          <p:cNvPr id="12" name="Slayt Numarası Yer Tutucusu 5"/>
          <p:cNvSpPr>
            <a:spLocks noGrp="1"/>
          </p:cNvSpPr>
          <p:nvPr>
            <p:ph type="sldNum" sz="quarter" idx="12"/>
          </p:nvPr>
        </p:nvSpPr>
        <p:spPr>
          <a:xfrm>
            <a:off x="6372200" y="6456197"/>
            <a:ext cx="2133600" cy="363773"/>
          </a:xfrm>
        </p:spPr>
        <p:txBody>
          <a:bodyPr/>
          <a:lstStyle/>
          <a:p>
            <a:fld id="{7C1868C5-B491-42BF-9F5C-46095BC3F40A}"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15701072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32600"/>
          </a:xfrm>
          <a:prstGeom prst="rect">
            <a:avLst/>
          </a:prstGeom>
        </p:spPr>
      </p:pic>
      <p:sp>
        <p:nvSpPr>
          <p:cNvPr id="2" name="Başlık 1"/>
          <p:cNvSpPr>
            <a:spLocks noGrp="1"/>
          </p:cNvSpPr>
          <p:nvPr>
            <p:ph type="title"/>
          </p:nvPr>
        </p:nvSpPr>
        <p:spPr>
          <a:xfrm>
            <a:off x="1792288" y="4782820"/>
            <a:ext cx="5486400" cy="564639"/>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0506"/>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907704" y="5443362"/>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Veri Yer Tutucusu 3"/>
          <p:cNvSpPr>
            <a:spLocks noGrp="1"/>
          </p:cNvSpPr>
          <p:nvPr>
            <p:ph type="dt" sz="half" idx="10"/>
          </p:nvPr>
        </p:nvSpPr>
        <p:spPr>
          <a:xfrm>
            <a:off x="638200" y="6444184"/>
            <a:ext cx="2133600" cy="363773"/>
          </a:xfrm>
        </p:spPr>
        <p:txBody>
          <a:bodyPr/>
          <a:lstStyle/>
          <a:p>
            <a:endParaRPr lang="tr-TR" dirty="0">
              <a:solidFill>
                <a:prstClr val="black"/>
              </a:solidFill>
            </a:endParaRPr>
          </a:p>
        </p:txBody>
      </p:sp>
      <p:sp>
        <p:nvSpPr>
          <p:cNvPr id="9" name="Altbilgi Yer Tutucusu 4"/>
          <p:cNvSpPr>
            <a:spLocks noGrp="1"/>
          </p:cNvSpPr>
          <p:nvPr>
            <p:ph type="ftr" sz="quarter" idx="11"/>
          </p:nvPr>
        </p:nvSpPr>
        <p:spPr>
          <a:xfrm>
            <a:off x="3124200" y="6444184"/>
            <a:ext cx="2895600" cy="363773"/>
          </a:xfrm>
        </p:spPr>
        <p:txBody>
          <a:bodyPr/>
          <a:lstStyle/>
          <a:p>
            <a:endParaRPr lang="tr-TR" dirty="0">
              <a:solidFill>
                <a:prstClr val="black"/>
              </a:solidFill>
            </a:endParaRPr>
          </a:p>
        </p:txBody>
      </p:sp>
      <p:sp>
        <p:nvSpPr>
          <p:cNvPr id="10" name="Slayt Numarası Yer Tutucusu 5"/>
          <p:cNvSpPr>
            <a:spLocks noGrp="1"/>
          </p:cNvSpPr>
          <p:nvPr>
            <p:ph type="sldNum" sz="quarter" idx="12"/>
          </p:nvPr>
        </p:nvSpPr>
        <p:spPr>
          <a:xfrm>
            <a:off x="6372200" y="6444184"/>
            <a:ext cx="2133600" cy="363773"/>
          </a:xfrm>
        </p:spPr>
        <p:txBody>
          <a:bodyPr/>
          <a:lstStyle/>
          <a:p>
            <a:fld id="{7C1868C5-B491-42BF-9F5C-46095BC3F40A}" type="slidenum">
              <a:rPr lang="tr-TR" smtClean="0">
                <a:solidFill>
                  <a:prstClr val="black"/>
                </a:solidFill>
              </a:rPr>
              <a:pPr/>
              <a:t>‹#›</a:t>
            </a:fld>
            <a:endParaRPr lang="tr-TR" dirty="0">
              <a:solidFill>
                <a:prstClr val="black"/>
              </a:solidFill>
            </a:endParaRP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9151881" cy="190788"/>
          </a:xfrm>
          <a:prstGeom prst="rect">
            <a:avLst/>
          </a:prstGeom>
        </p:spPr>
      </p:pic>
    </p:spTree>
    <p:extLst>
      <p:ext uri="{BB962C8B-B14F-4D97-AF65-F5344CB8AC3E}">
        <p14:creationId xmlns:p14="http://schemas.microsoft.com/office/powerpoint/2010/main" val="178216208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80"/>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80"/>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A145FD3-72FA-4727-8ADC-C13E2DF61C43}" type="datetime1">
              <a:rPr lang="en-US" smtClean="0"/>
              <a:pPr>
                <a:defRPr/>
              </a:pPr>
              <a:t>2/6/2020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7"/>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5"/>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946499-7A29-4895-B44A-975659E64C19}"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498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A5335B3-4D39-40B8-AFB3-290BDEA506C1}"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3293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7"/>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6"/>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39254D81-8FB5-4EB8-B78B-2E34B3D607B2}"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08095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00723E4-471F-4B40-B9FE-A16EEFB82BB0}"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49917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78"/>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78"/>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BB380D3-EEA6-4EFF-B584-E4D6AD5E6F4C}" type="datetime1">
              <a:rPr lang="en-US" smtClean="0">
                <a:solidFill>
                  <a:prstClr val="black">
                    <a:tint val="75000"/>
                  </a:prstClr>
                </a:solidFill>
              </a:rPr>
              <a:pPr>
                <a:defRPr/>
              </a:pPr>
              <a:t>2/6/2020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2324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69AF2DFF-D523-4516-B5D0-3999BEFA3E31}" type="datetime1">
              <a:rPr lang="en-US" smtClean="0">
                <a:solidFill>
                  <a:prstClr val="black">
                    <a:tint val="75000"/>
                  </a:prstClr>
                </a:solidFill>
              </a:rPr>
              <a:pPr>
                <a:defRPr/>
              </a:pPr>
              <a:t>2/6/2020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0012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01FF9F34-A093-4BFF-AD1E-321D570FAB1B}" type="datetime1">
              <a:rPr lang="en-US" smtClean="0">
                <a:solidFill>
                  <a:prstClr val="black">
                    <a:tint val="75000"/>
                  </a:prstClr>
                </a:solidFill>
              </a:rPr>
              <a:pPr>
                <a:defRPr/>
              </a:pPr>
              <a:t>2/6/2020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24948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47"/>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C03D9E4-7B65-4B1A-A5B6-A7C5C4E365B1}"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6881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A5335B3-4D39-40B8-AFB3-290BDEA506C1}" type="datetime1">
              <a:rPr lang="en-US" smtClean="0"/>
              <a:pPr>
                <a:defRPr/>
              </a:pPr>
              <a:t>2/6/2020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31"/>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70"/>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C9D2265-639E-4B3F-8467-B93EFBF13233}"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9919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EA9F03B9-D8EA-4F69-98A0-4FF4529BB9A9}"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78073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80"/>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80"/>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A145FD3-72FA-4727-8ADC-C13E2DF61C43}"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1269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40"/>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prstClr val="white"/>
                </a:solidFill>
              </a:rPr>
              <a:t>KOBİLER BÜYÜR TÜRKİYE BÜYÜR!</a:t>
            </a:r>
          </a:p>
        </p:txBody>
      </p:sp>
      <p:sp>
        <p:nvSpPr>
          <p:cNvPr id="2" name="Başlık 1"/>
          <p:cNvSpPr>
            <a:spLocks noGrp="1"/>
          </p:cNvSpPr>
          <p:nvPr>
            <p:ph type="ctrTitle"/>
          </p:nvPr>
        </p:nvSpPr>
        <p:spPr>
          <a:xfrm>
            <a:off x="265807" y="1878701"/>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13"/>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99768901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21"/>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047"/>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33C7F8E1-A45F-49CB-A6C3-1661EDF21148}" type="datetime1">
              <a:rPr lang="en-US" smtClean="0">
                <a:solidFill>
                  <a:prstClr val="black"/>
                </a:solidFill>
              </a:rPr>
              <a:pPr>
                <a:defRPr/>
              </a:pPr>
              <a:t>2/6/2020</a:t>
            </a:fld>
            <a:endParaRPr lang="en-CA">
              <a:solidFill>
                <a:prstClr val="black"/>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4370002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36"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266"/>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28FD1F8-FE42-46CB-8629-DB088AC39D80}" type="datetime1">
              <a:rPr lang="en-US" smtClean="0">
                <a:solidFill>
                  <a:prstClr val="black"/>
                </a:solidFill>
              </a:rPr>
              <a:pPr>
                <a:defRPr/>
              </a:pPr>
              <a:t>2/6/2020</a:t>
            </a:fld>
            <a:endParaRPr lang="en-CA">
              <a:solidFill>
                <a:prstClr val="black"/>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0534427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21"/>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8177893F-052A-4075-9CB9-51116CE92CC3}" type="datetime1">
              <a:rPr lang="en-US" smtClean="0">
                <a:solidFill>
                  <a:prstClr val="black"/>
                </a:solidFill>
              </a:rPr>
              <a:pPr>
                <a:defRPr/>
              </a:pPr>
              <a:t>2/6/2020</a:t>
            </a:fld>
            <a:endParaRPr lang="en-CA">
              <a:solidFill>
                <a:prstClr val="black"/>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5546424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21"/>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781DD2B6-9470-4290-8906-6B470239C0C4}" type="datetime1">
              <a:rPr lang="en-US" smtClean="0">
                <a:solidFill>
                  <a:prstClr val="black"/>
                </a:solidFill>
              </a:rPr>
              <a:pPr>
                <a:defRPr/>
              </a:pPr>
              <a:t>2/6/2020</a:t>
            </a:fld>
            <a:endParaRPr lang="en-CA">
              <a:solidFill>
                <a:prstClr val="black"/>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1184866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DFFA1F0B-FDC9-4E0E-9CB5-A528FBB43912}" type="datetime1">
              <a:rPr lang="en-US" smtClean="0">
                <a:solidFill>
                  <a:prstClr val="black"/>
                </a:solidFill>
              </a:rPr>
              <a:pPr>
                <a:defRPr/>
              </a:pPr>
              <a:t>2/6/2020</a:t>
            </a:fld>
            <a:endParaRPr lang="en-CA">
              <a:solidFill>
                <a:prstClr val="black"/>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6221447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20"/>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22"/>
            <a:ext cx="2133600" cy="364405"/>
          </a:xfrm>
        </p:spPr>
        <p:txBody>
          <a:bodyPr/>
          <a:lstStyle>
            <a:lvl1pPr>
              <a:defRPr/>
            </a:lvl1pPr>
          </a:lstStyle>
          <a:p>
            <a:pPr>
              <a:defRPr/>
            </a:pPr>
            <a:fld id="{7B421841-48C2-4AE9-AFF1-D910EC6045F4}" type="datetime1">
              <a:rPr lang="en-US" smtClean="0">
                <a:solidFill>
                  <a:prstClr val="black"/>
                </a:solidFill>
              </a:rPr>
              <a:pPr>
                <a:defRPr/>
              </a:pPr>
              <a:t>2/6/2020</a:t>
            </a:fld>
            <a:endParaRPr lang="en-CA">
              <a:solidFill>
                <a:prstClr val="black"/>
              </a:solidFill>
            </a:endParaRPr>
          </a:p>
        </p:txBody>
      </p:sp>
      <p:sp>
        <p:nvSpPr>
          <p:cNvPr id="8" name="Altbilgi Yer Tutucusu 4"/>
          <p:cNvSpPr>
            <a:spLocks noGrp="1"/>
          </p:cNvSpPr>
          <p:nvPr>
            <p:ph type="ftr" sz="quarter" idx="11"/>
          </p:nvPr>
        </p:nvSpPr>
        <p:spPr>
          <a:xfrm>
            <a:off x="3124200" y="6443522"/>
            <a:ext cx="2895600"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43522"/>
            <a:ext cx="2133600"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3738338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7"/>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6"/>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39254D81-8FB5-4EB8-B78B-2E34B3D607B2}" type="datetime1">
              <a:rPr lang="en-US" smtClean="0"/>
              <a:pPr>
                <a:defRPr/>
              </a:pPr>
              <a:t>2/6/2020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45"/>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09"/>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2/6/2020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91782491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2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274"/>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10"/>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703545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40"/>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2/6/2020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7983773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7"/>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5"/>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946499-7A29-4895-B44A-975659E64C19}"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42144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A5335B3-4D39-40B8-AFB3-290BDEA506C1}"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352633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7"/>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6"/>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39254D81-8FB5-4EB8-B78B-2E34B3D607B2}"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30842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00723E4-471F-4B40-B9FE-A16EEFB82BB0}"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3484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78"/>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78"/>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BB380D3-EEA6-4EFF-B584-E4D6AD5E6F4C}" type="datetime1">
              <a:rPr lang="en-US" smtClean="0">
                <a:solidFill>
                  <a:prstClr val="black">
                    <a:tint val="75000"/>
                  </a:prstClr>
                </a:solidFill>
              </a:rPr>
              <a:pPr>
                <a:defRPr/>
              </a:pPr>
              <a:t>2/6/2020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61215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69AF2DFF-D523-4516-B5D0-3999BEFA3E31}" type="datetime1">
              <a:rPr lang="en-US" smtClean="0">
                <a:solidFill>
                  <a:prstClr val="black">
                    <a:tint val="75000"/>
                  </a:prstClr>
                </a:solidFill>
              </a:rPr>
              <a:pPr>
                <a:defRPr/>
              </a:pPr>
              <a:t>2/6/2020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12184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01FF9F34-A093-4BFF-AD1E-321D570FAB1B}" type="datetime1">
              <a:rPr lang="en-US" smtClean="0">
                <a:solidFill>
                  <a:prstClr val="black">
                    <a:tint val="75000"/>
                  </a:prstClr>
                </a:solidFill>
              </a:rPr>
              <a:pPr>
                <a:defRPr/>
              </a:pPr>
              <a:t>2/6/2020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7844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00723E4-471F-4B40-B9FE-A16EEFB82BB0}" type="datetime1">
              <a:rPr lang="en-US" smtClean="0"/>
              <a:pPr>
                <a:defRPr/>
              </a:pPr>
              <a:t>2/6/2020</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47"/>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C03D9E4-7B65-4B1A-A5B6-A7C5C4E365B1}"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234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31"/>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70"/>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C9D2265-639E-4B3F-8467-B93EFBF13233}"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930908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EA9F03B9-D8EA-4F69-98A0-4FF4529BB9A9}"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7328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80"/>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80"/>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A145FD3-72FA-4727-8ADC-C13E2DF61C43}"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77688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37"/>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15"/>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34EE252-BCA4-4FF1-8307-95CD03ED6CFF}"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41345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59B7714-CD2B-4118-B466-D5FBCB368B4C}"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27323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7"/>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56"/>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279A249-F9FA-426F-94C1-E5378438222D}"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369994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282"/>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887A82BA-490E-4D77-9039-ACC7A7F706A9}"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57267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78"/>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78"/>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C73DE93-76BE-41B5-93D6-AEEE69525039}" type="datetime1">
              <a:rPr lang="en-US" smtClean="0">
                <a:solidFill>
                  <a:prstClr val="black">
                    <a:tint val="75000"/>
                  </a:prstClr>
                </a:solidFill>
              </a:rPr>
              <a:pPr>
                <a:defRPr/>
              </a:pPr>
              <a:t>2/6/2020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10284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12ECF725-93CE-46DC-8690-54EB2E536813}" type="datetime1">
              <a:rPr lang="en-US" smtClean="0">
                <a:solidFill>
                  <a:prstClr val="black">
                    <a:tint val="75000"/>
                  </a:prstClr>
                </a:solidFill>
              </a:rPr>
              <a:pPr>
                <a:defRPr/>
              </a:pPr>
              <a:t>2/6/2020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653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78"/>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78"/>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BB380D3-EEA6-4EFF-B584-E4D6AD5E6F4C}" type="datetime1">
              <a:rPr lang="en-US" smtClean="0"/>
              <a:pPr>
                <a:defRPr/>
              </a:pPr>
              <a:t>2/6/2020</a:t>
            </a:fld>
            <a:endParaRPr lang="en-CA"/>
          </a:p>
        </p:txBody>
      </p:sp>
      <p:sp>
        <p:nvSpPr>
          <p:cNvPr id="8" name="7 Altbilgi Yer Tutucusu"/>
          <p:cNvSpPr>
            <a:spLocks noGrp="1"/>
          </p:cNvSpPr>
          <p:nvPr>
            <p:ph type="ftr" sz="quarter" idx="11"/>
          </p:nvPr>
        </p:nvSpPr>
        <p:spPr/>
        <p:txBody>
          <a:bodyPr/>
          <a:lstStyle/>
          <a:p>
            <a:pPr>
              <a:defRPr/>
            </a:pPr>
            <a:endParaRPr lang="en-CA"/>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3C70DEF3-EEBC-43F2-B96C-203D418D43EB}" type="datetime1">
              <a:rPr lang="en-US" smtClean="0">
                <a:solidFill>
                  <a:prstClr val="black">
                    <a:tint val="75000"/>
                  </a:prstClr>
                </a:solidFill>
              </a:rPr>
              <a:pPr>
                <a:defRPr/>
              </a:pPr>
              <a:t>2/6/2020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27846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47"/>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604BDEAE-004F-4D6E-994C-192E3C36FEE7}"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46257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31"/>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70"/>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3B6A26E-9CA8-4725-9018-F75B6948AB9B}" type="datetime1">
              <a:rPr lang="en-US" smtClean="0">
                <a:solidFill>
                  <a:prstClr val="black">
                    <a:tint val="75000"/>
                  </a:prstClr>
                </a:solidFill>
              </a:rPr>
              <a:pPr>
                <a:defRPr/>
              </a:pPr>
              <a:t>2/6/2020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6913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646A25E-2C3C-4151-85F0-73AF7B2A0505}"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62283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680"/>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680"/>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0EB8F9C-6A12-4356-AF9B-DFBF5C9D2E07}"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38639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prstClr val="white"/>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714464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33C7F8E1-A45F-49CB-A6C3-1661EDF21148}" type="datetime1">
              <a:rPr lang="en-US" smtClean="0">
                <a:solidFill>
                  <a:prstClr val="black"/>
                </a:solidFill>
              </a:rPr>
              <a:pPr>
                <a:defRPr/>
              </a:pPr>
              <a:t>2/6/2020</a:t>
            </a:fld>
            <a:endParaRPr lang="en-CA">
              <a:solidFill>
                <a:prstClr val="black"/>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4596382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28FD1F8-FE42-46CB-8629-DB088AC39D80}" type="datetime1">
              <a:rPr lang="en-US" smtClean="0">
                <a:solidFill>
                  <a:prstClr val="black"/>
                </a:solidFill>
              </a:rPr>
              <a:pPr>
                <a:defRPr/>
              </a:pPr>
              <a:t>2/6/2020</a:t>
            </a:fld>
            <a:endParaRPr lang="en-CA">
              <a:solidFill>
                <a:prstClr val="black"/>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186958161"/>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8177893F-052A-4075-9CB9-51116CE92CC3}" type="datetime1">
              <a:rPr lang="en-US" smtClean="0">
                <a:solidFill>
                  <a:prstClr val="black"/>
                </a:solidFill>
              </a:rPr>
              <a:pPr>
                <a:defRPr/>
              </a:pPr>
              <a:t>2/6/2020</a:t>
            </a:fld>
            <a:endParaRPr lang="en-CA">
              <a:solidFill>
                <a:prstClr val="black"/>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73879735"/>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781DD2B6-9470-4290-8906-6B470239C0C4}" type="datetime1">
              <a:rPr lang="en-US" smtClean="0">
                <a:solidFill>
                  <a:prstClr val="black"/>
                </a:solidFill>
              </a:rPr>
              <a:pPr>
                <a:defRPr/>
              </a:pPr>
              <a:t>2/6/2020</a:t>
            </a:fld>
            <a:endParaRPr lang="en-CA">
              <a:solidFill>
                <a:prstClr val="black"/>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9905570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69AF2DFF-D523-4516-B5D0-3999BEFA3E31}" type="datetime1">
              <a:rPr lang="en-US" smtClean="0"/>
              <a:pPr>
                <a:defRPr/>
              </a:pPr>
              <a:t>2/6/2020</a:t>
            </a:fld>
            <a:endParaRPr lang="en-CA"/>
          </a:p>
        </p:txBody>
      </p:sp>
      <p:sp>
        <p:nvSpPr>
          <p:cNvPr id="4" name="3 Altbilgi Yer Tutucusu"/>
          <p:cNvSpPr>
            <a:spLocks noGrp="1"/>
          </p:cNvSpPr>
          <p:nvPr>
            <p:ph type="ftr" sz="quarter" idx="11"/>
          </p:nvPr>
        </p:nvSpPr>
        <p:spPr/>
        <p:txBody>
          <a:bodyPr/>
          <a:lstStyle/>
          <a:p>
            <a:pPr>
              <a:defRPr/>
            </a:pPr>
            <a:endParaRPr lang="en-CA"/>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DFFA1F0B-FDC9-4E0E-9CB5-A528FBB43912}" type="datetime1">
              <a:rPr lang="en-US" smtClean="0">
                <a:solidFill>
                  <a:prstClr val="black"/>
                </a:solidFill>
              </a:rPr>
              <a:pPr>
                <a:defRPr/>
              </a:pPr>
              <a:t>2/6/2020</a:t>
            </a:fld>
            <a:endParaRPr lang="en-CA">
              <a:solidFill>
                <a:prstClr val="black"/>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83919343"/>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7B421841-48C2-4AE9-AFF1-D910EC6045F4}" type="datetime1">
              <a:rPr lang="en-US" smtClean="0">
                <a:solidFill>
                  <a:prstClr val="black"/>
                </a:solidFill>
              </a:rPr>
              <a:pPr>
                <a:defRPr/>
              </a:pPr>
              <a:t>2/6/2020</a:t>
            </a:fld>
            <a:endParaRPr lang="en-CA">
              <a:solidFill>
                <a:prstClr val="black"/>
              </a:solidFill>
            </a:endParaRPr>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683562091"/>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45"/>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2/6/2020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602476127"/>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12371498"/>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3"/>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2/6/2020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25506300"/>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prstClr val="white"/>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166660629"/>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0AE07F56-B415-474D-9340-7B285EB8BAE6}" type="datetime1">
              <a:rPr lang="en-US" smtClean="0">
                <a:solidFill>
                  <a:prstClr val="black"/>
                </a:solidFill>
              </a:rPr>
              <a:pPr>
                <a:defRPr/>
              </a:pPr>
              <a:t>2/6/2020</a:t>
            </a:fld>
            <a:endParaRPr lang="en-CA">
              <a:solidFill>
                <a:prstClr val="black"/>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81290222"/>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E3BAB83-4A94-416E-8615-13787E191031}" type="datetime1">
              <a:rPr lang="en-US" smtClean="0">
                <a:solidFill>
                  <a:prstClr val="black"/>
                </a:solidFill>
              </a:rPr>
              <a:pPr>
                <a:defRPr/>
              </a:pPr>
              <a:t>2/6/2020</a:t>
            </a:fld>
            <a:endParaRPr lang="en-CA">
              <a:solidFill>
                <a:prstClr val="black"/>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4424967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2E560E02-80FF-4263-AC7A-D5FB697B8A60}" type="datetime1">
              <a:rPr lang="en-US" smtClean="0">
                <a:solidFill>
                  <a:prstClr val="black"/>
                </a:solidFill>
              </a:rPr>
              <a:pPr>
                <a:defRPr/>
              </a:pPr>
              <a:t>2/6/2020</a:t>
            </a:fld>
            <a:endParaRPr lang="en-CA">
              <a:solidFill>
                <a:prstClr val="black"/>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862764833"/>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CC5074FD-E598-4187-8F5E-51108642E801}" type="datetime1">
              <a:rPr lang="en-US" smtClean="0">
                <a:solidFill>
                  <a:prstClr val="black"/>
                </a:solidFill>
              </a:rPr>
              <a:pPr>
                <a:defRPr/>
              </a:pPr>
              <a:t>2/6/2020</a:t>
            </a:fld>
            <a:endParaRPr lang="en-CA">
              <a:solidFill>
                <a:prstClr val="black"/>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381280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01FF9F34-A093-4BFF-AD1E-321D570FAB1B}" type="datetime1">
              <a:rPr lang="en-US" smtClean="0"/>
              <a:pPr>
                <a:defRPr/>
              </a:pPr>
              <a:t>2/6/2020</a:t>
            </a:fld>
            <a:endParaRPr lang="en-CA"/>
          </a:p>
        </p:txBody>
      </p:sp>
      <p:sp>
        <p:nvSpPr>
          <p:cNvPr id="3" name="2 Altbilgi Yer Tutucusu"/>
          <p:cNvSpPr>
            <a:spLocks noGrp="1"/>
          </p:cNvSpPr>
          <p:nvPr>
            <p:ph type="ftr" sz="quarter" idx="11"/>
          </p:nvPr>
        </p:nvSpPr>
        <p:spPr/>
        <p:txBody>
          <a:bodyPr/>
          <a:lstStyle/>
          <a:p>
            <a:pPr>
              <a:defRPr/>
            </a:pPr>
            <a:endParaRPr lang="en-CA"/>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8A3ABFF2-88F2-41CE-9C2F-3501CF66A4C3}" type="datetime1">
              <a:rPr lang="en-US" smtClean="0">
                <a:solidFill>
                  <a:prstClr val="black"/>
                </a:solidFill>
              </a:rPr>
              <a:pPr>
                <a:defRPr/>
              </a:pPr>
              <a:t>2/6/2020</a:t>
            </a:fld>
            <a:endParaRPr lang="en-CA">
              <a:solidFill>
                <a:prstClr val="black"/>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962570631"/>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1D8EA46B-FDE4-4FA5-B558-66540CD33253}" type="datetime1">
              <a:rPr lang="en-US" smtClean="0">
                <a:solidFill>
                  <a:prstClr val="black"/>
                </a:solidFill>
              </a:rPr>
              <a:pPr>
                <a:defRPr/>
              </a:pPr>
              <a:t>2/6/2020</a:t>
            </a:fld>
            <a:endParaRPr lang="en-CA">
              <a:solidFill>
                <a:prstClr val="black"/>
              </a:solidFill>
            </a:endParaRPr>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44454947"/>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6"/>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5192B7D7-57FF-4A01-8D10-FC816A7525C2}" type="datetime1">
              <a:rPr lang="en-US" smtClean="0">
                <a:solidFill>
                  <a:prstClr val="black"/>
                </a:solidFill>
              </a:rPr>
              <a:pPr>
                <a:defRPr/>
              </a:pPr>
              <a:t>2/6/2020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6594799"/>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75299F34-2FB5-4001-888E-B1C61BEAADC4}" type="datetime1">
              <a:rPr lang="en-US" smtClean="0">
                <a:solidFill>
                  <a:prstClr val="black"/>
                </a:solidFill>
              </a:rPr>
              <a:pPr>
                <a:defRPr/>
              </a:pPr>
              <a:t>2/6/2020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60662361"/>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5"/>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B37E754C-9279-461D-989D-57B244CB3321}" type="datetime1">
              <a:rPr lang="en-US" smtClean="0"/>
              <a:pPr>
                <a:defRPr/>
              </a:pPr>
              <a:t>2/6/2020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95244903"/>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87"/>
            <a:ext cx="7772400"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82F2A597-13CA-4EEE-8426-901B2EAE8666}"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1BA4D1-3E9F-4CC0-99EF-71CDEED25309}" type="slidenum">
              <a:rPr lang="tr-TR"/>
              <a:pPr>
                <a:defRPr/>
              </a:pPr>
              <a:t>‹#›</a:t>
            </a:fld>
            <a:endParaRPr lang="tr-TR"/>
          </a:p>
        </p:txBody>
      </p:sp>
    </p:spTree>
    <p:extLst>
      <p:ext uri="{BB962C8B-B14F-4D97-AF65-F5344CB8AC3E}">
        <p14:creationId xmlns:p14="http://schemas.microsoft.com/office/powerpoint/2010/main" val="3478761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42F3F5-175A-4E23-B637-0965DB68A307}"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599670B-3E4C-4DE4-A60C-2B605A99CC80}" type="slidenum">
              <a:rPr lang="tr-TR"/>
              <a:pPr>
                <a:defRPr/>
              </a:pPr>
              <a:t>‹#›</a:t>
            </a:fld>
            <a:endParaRPr lang="tr-TR"/>
          </a:p>
        </p:txBody>
      </p:sp>
    </p:spTree>
    <p:extLst>
      <p:ext uri="{BB962C8B-B14F-4D97-AF65-F5344CB8AC3E}">
        <p14:creationId xmlns:p14="http://schemas.microsoft.com/office/powerpoint/2010/main" val="4189851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1"/>
            <a:ext cx="7772400"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9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973282DB-357A-4C86-B813-9817989362A8}"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977F9C9-7C8A-4E81-A818-8CD60CF72712}" type="slidenum">
              <a:rPr lang="tr-TR"/>
              <a:pPr>
                <a:defRPr/>
              </a:pPr>
              <a:t>‹#›</a:t>
            </a:fld>
            <a:endParaRPr lang="tr-TR"/>
          </a:p>
        </p:txBody>
      </p:sp>
    </p:spTree>
    <p:extLst>
      <p:ext uri="{BB962C8B-B14F-4D97-AF65-F5344CB8AC3E}">
        <p14:creationId xmlns:p14="http://schemas.microsoft.com/office/powerpoint/2010/main" val="25058000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28561"/>
            <a:ext cx="4038600"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28561"/>
            <a:ext cx="4038600"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9EB42F7C-6A92-41E1-924C-A7EB956CD541}" type="datetime1">
              <a:rPr lang="tr-TR" smtClean="0"/>
              <a:pPr>
                <a:defRPr/>
              </a:pPr>
              <a:t>06.02.2020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1D562C6-C7C2-4232-A175-84F309DA2613}" type="slidenum">
              <a:rPr lang="tr-TR"/>
              <a:pPr>
                <a:defRPr/>
              </a:pPr>
              <a:t>‹#›</a:t>
            </a:fld>
            <a:endParaRPr lang="tr-TR"/>
          </a:p>
        </p:txBody>
      </p:sp>
    </p:spTree>
    <p:extLst>
      <p:ext uri="{BB962C8B-B14F-4D97-AF65-F5344CB8AC3E}">
        <p14:creationId xmlns:p14="http://schemas.microsoft.com/office/powerpoint/2010/main" val="18944428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663"/>
            <a:ext cx="8229600"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30"/>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30"/>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09588CED-7DD8-446A-A6D7-0DCD550CC599}" type="datetime1">
              <a:rPr lang="tr-TR" smtClean="0"/>
              <a:pPr>
                <a:defRPr/>
              </a:pPr>
              <a:t>06.02.2020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6981395-AB03-4DA0-BDFB-A052B9E10DE8}" type="slidenum">
              <a:rPr lang="tr-TR"/>
              <a:pPr>
                <a:defRPr/>
              </a:pPr>
              <a:t>‹#›</a:t>
            </a:fld>
            <a:endParaRPr lang="tr-TR"/>
          </a:p>
        </p:txBody>
      </p:sp>
    </p:spTree>
    <p:extLst>
      <p:ext uri="{BB962C8B-B14F-4D97-AF65-F5344CB8AC3E}">
        <p14:creationId xmlns:p14="http://schemas.microsoft.com/office/powerpoint/2010/main" val="314154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47"/>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C03D9E4-7B65-4B1A-A5B6-A7C5C4E365B1}" type="datetime1">
              <a:rPr lang="en-US" smtClean="0"/>
              <a:pPr>
                <a:defRPr/>
              </a:pPr>
              <a:t>2/6/2020</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45E0632-FDAF-45F9-9DE8-FB306C4F3392}" type="datetime1">
              <a:rPr lang="tr-TR" smtClean="0"/>
              <a:pPr>
                <a:defRPr/>
              </a:pPr>
              <a:t>06.02.2020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1DAF08D4-73B6-42AE-A7B6-B7865A0B7BFB}" type="slidenum">
              <a:rPr lang="tr-TR"/>
              <a:pPr>
                <a:defRPr/>
              </a:pPr>
              <a:t>‹#›</a:t>
            </a:fld>
            <a:endParaRPr lang="tr-TR"/>
          </a:p>
        </p:txBody>
      </p:sp>
    </p:spTree>
    <p:extLst>
      <p:ext uri="{BB962C8B-B14F-4D97-AF65-F5344CB8AC3E}">
        <p14:creationId xmlns:p14="http://schemas.microsoft.com/office/powerpoint/2010/main" val="1590930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4B1084C-2D35-4455-92C7-D05CFF7FABA5}" type="datetime1">
              <a:rPr lang="tr-TR" smtClean="0"/>
              <a:pPr>
                <a:defRPr/>
              </a:pPr>
              <a:t>06.02.2020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A805176F-93CC-4415-BB0C-5FD562410E30}" type="slidenum">
              <a:rPr lang="tr-TR"/>
              <a:pPr>
                <a:defRPr/>
              </a:pPr>
              <a:t>‹#›</a:t>
            </a:fld>
            <a:endParaRPr lang="tr-TR"/>
          </a:p>
        </p:txBody>
      </p:sp>
    </p:spTree>
    <p:extLst>
      <p:ext uri="{BB962C8B-B14F-4D97-AF65-F5344CB8AC3E}">
        <p14:creationId xmlns:p14="http://schemas.microsoft.com/office/powerpoint/2010/main" val="2508385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1"/>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91"/>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841"/>
            <a:ext cx="3008313"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5E201F9-9B9F-42EA-93D5-02123C8AE07F}" type="datetime1">
              <a:rPr lang="tr-TR" smtClean="0"/>
              <a:pPr>
                <a:defRPr/>
              </a:pPr>
              <a:t>06.02.2020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ABB5A66-C439-48B5-B481-6FF6F8A42B60}" type="slidenum">
              <a:rPr lang="tr-TR"/>
              <a:pPr>
                <a:defRPr/>
              </a:pPr>
              <a:t>‹#›</a:t>
            </a:fld>
            <a:endParaRPr lang="tr-TR"/>
          </a:p>
        </p:txBody>
      </p:sp>
    </p:spTree>
    <p:extLst>
      <p:ext uri="{BB962C8B-B14F-4D97-AF65-F5344CB8AC3E}">
        <p14:creationId xmlns:p14="http://schemas.microsoft.com/office/powerpoint/2010/main" val="3013140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68"/>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5"/>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47507"/>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ADFD885-2234-42F4-B6FC-958B1ADFFF48}" type="datetime1">
              <a:rPr lang="tr-TR" smtClean="0"/>
              <a:pPr>
                <a:defRPr/>
              </a:pPr>
              <a:t>06.02.2020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F241EA4-EA81-4803-8CEA-75FA00E04979}" type="slidenum">
              <a:rPr lang="tr-TR"/>
              <a:pPr>
                <a:defRPr/>
              </a:pPr>
              <a:t>‹#›</a:t>
            </a:fld>
            <a:endParaRPr lang="tr-TR"/>
          </a:p>
        </p:txBody>
      </p:sp>
    </p:spTree>
    <p:extLst>
      <p:ext uri="{BB962C8B-B14F-4D97-AF65-F5344CB8AC3E}">
        <p14:creationId xmlns:p14="http://schemas.microsoft.com/office/powerpoint/2010/main" val="23998159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94D2EB1-3716-4572-903C-7569E5ADC6B4}"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1F48576-2AD4-4742-ACBB-BB894503E895}" type="slidenum">
              <a:rPr lang="tr-TR"/>
              <a:pPr>
                <a:defRPr/>
              </a:pPr>
              <a:t>‹#›</a:t>
            </a:fld>
            <a:endParaRPr lang="tr-TR"/>
          </a:p>
        </p:txBody>
      </p:sp>
    </p:spTree>
    <p:extLst>
      <p:ext uri="{BB962C8B-B14F-4D97-AF65-F5344CB8AC3E}">
        <p14:creationId xmlns:p14="http://schemas.microsoft.com/office/powerpoint/2010/main" val="28089790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7753"/>
            <a:ext cx="2057400"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7753"/>
            <a:ext cx="6019800"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6EE1C6D-F70F-4139-A0FD-CA2A4CA6288C}"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8D9055A-8658-41CC-B8F4-98DDFFD0EC01}" type="slidenum">
              <a:rPr lang="tr-TR"/>
              <a:pPr>
                <a:defRPr/>
              </a:pPr>
              <a:t>‹#›</a:t>
            </a:fld>
            <a:endParaRPr lang="tr-TR"/>
          </a:p>
        </p:txBody>
      </p:sp>
    </p:spTree>
    <p:extLst>
      <p:ext uri="{BB962C8B-B14F-4D97-AF65-F5344CB8AC3E}">
        <p14:creationId xmlns:p14="http://schemas.microsoft.com/office/powerpoint/2010/main" val="674424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88"/>
            <a:ext cx="7772400"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EA3A3-DC36-441C-8FF9-A902A330AA4A}"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1F4BF06-0C74-4426-8181-42BE06BAF10F}" type="slidenum">
              <a:rPr lang="tr-TR"/>
              <a:pPr>
                <a:defRPr/>
              </a:pPr>
              <a:t>‹#›</a:t>
            </a:fld>
            <a:endParaRPr lang="tr-TR"/>
          </a:p>
        </p:txBody>
      </p:sp>
    </p:spTree>
    <p:extLst>
      <p:ext uri="{BB962C8B-B14F-4D97-AF65-F5344CB8AC3E}">
        <p14:creationId xmlns:p14="http://schemas.microsoft.com/office/powerpoint/2010/main" val="39156651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F398E7-085C-4CA8-B8D4-794FDBF22818}"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834FD1-F4F0-40AB-A596-CAED2E9ED3B6}" type="slidenum">
              <a:rPr lang="tr-TR"/>
              <a:pPr>
                <a:defRPr/>
              </a:pPr>
              <a:t>‹#›</a:t>
            </a:fld>
            <a:endParaRPr lang="tr-TR"/>
          </a:p>
        </p:txBody>
      </p:sp>
    </p:spTree>
    <p:extLst>
      <p:ext uri="{BB962C8B-B14F-4D97-AF65-F5344CB8AC3E}">
        <p14:creationId xmlns:p14="http://schemas.microsoft.com/office/powerpoint/2010/main" val="39594087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581"/>
            <a:ext cx="7772400"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599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20C02E-D15D-48BF-99BC-A0BF271B5F71}"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75CD0CB-369B-4E13-93EF-5BF0ECD46366}" type="slidenum">
              <a:rPr lang="tr-TR"/>
              <a:pPr>
                <a:defRPr/>
              </a:pPr>
              <a:t>‹#›</a:t>
            </a:fld>
            <a:endParaRPr lang="tr-TR"/>
          </a:p>
        </p:txBody>
      </p:sp>
    </p:spTree>
    <p:extLst>
      <p:ext uri="{BB962C8B-B14F-4D97-AF65-F5344CB8AC3E}">
        <p14:creationId xmlns:p14="http://schemas.microsoft.com/office/powerpoint/2010/main" val="39994858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328561"/>
            <a:ext cx="4038600"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328561"/>
            <a:ext cx="4038600"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AE33C5-2C96-44B7-99D7-923829DDE637}" type="datetime1">
              <a:rPr lang="tr-TR" smtClean="0"/>
              <a:pPr>
                <a:defRPr/>
              </a:pPr>
              <a:t>06.02.2020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9A5FE6-3251-46CA-9253-21C6418091B3}" type="slidenum">
              <a:rPr lang="tr-TR"/>
              <a:pPr>
                <a:defRPr/>
              </a:pPr>
              <a:t>‹#›</a:t>
            </a:fld>
            <a:endParaRPr lang="tr-TR"/>
          </a:p>
        </p:txBody>
      </p:sp>
    </p:spTree>
    <p:extLst>
      <p:ext uri="{BB962C8B-B14F-4D97-AF65-F5344CB8AC3E}">
        <p14:creationId xmlns:p14="http://schemas.microsoft.com/office/powerpoint/2010/main" val="205600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31"/>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47470"/>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C9D2265-639E-4B3F-8467-B93EFBF13233}" type="datetime1">
              <a:rPr lang="en-US" smtClean="0"/>
              <a:pPr>
                <a:defRPr/>
              </a:pPr>
              <a:t>2/6/2020</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663"/>
            <a:ext cx="8229600"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430"/>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430"/>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8639CA-A330-4F06-852E-02529F5956B7}" type="datetime1">
              <a:rPr lang="tr-TR" smtClean="0"/>
              <a:pPr>
                <a:defRPr/>
              </a:pPr>
              <a:t>06.02.2020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77D9BD2-4EBB-4954-B198-DC0B28921F2A}" type="slidenum">
              <a:rPr lang="tr-TR"/>
              <a:pPr>
                <a:defRPr/>
              </a:pPr>
              <a:t>‹#›</a:t>
            </a:fld>
            <a:endParaRPr lang="tr-TR"/>
          </a:p>
        </p:txBody>
      </p:sp>
    </p:spTree>
    <p:extLst>
      <p:ext uri="{BB962C8B-B14F-4D97-AF65-F5344CB8AC3E}">
        <p14:creationId xmlns:p14="http://schemas.microsoft.com/office/powerpoint/2010/main" val="8144044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7E22B30-2108-459F-8689-E4C6A2C1E2F1}" type="datetime1">
              <a:rPr lang="tr-TR" smtClean="0"/>
              <a:pPr>
                <a:defRPr/>
              </a:pPr>
              <a:t>06.02.2020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08DE22-D3D3-4F65-A4BF-3C38947CEB7D}" type="slidenum">
              <a:rPr lang="tr-TR"/>
              <a:pPr>
                <a:defRPr/>
              </a:pPr>
              <a:t>‹#›</a:t>
            </a:fld>
            <a:endParaRPr lang="tr-TR"/>
          </a:p>
        </p:txBody>
      </p:sp>
    </p:spTree>
    <p:extLst>
      <p:ext uri="{BB962C8B-B14F-4D97-AF65-F5344CB8AC3E}">
        <p14:creationId xmlns:p14="http://schemas.microsoft.com/office/powerpoint/2010/main" val="33412468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4A77A5-05B8-4467-81D0-71A5C507A52F}" type="datetime1">
              <a:rPr lang="tr-TR" smtClean="0"/>
              <a:pPr>
                <a:defRPr/>
              </a:pPr>
              <a:t>06.02.2020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2AD18E-7A3D-4056-8649-DBF0B7E1651C}" type="slidenum">
              <a:rPr lang="tr-TR"/>
              <a:pPr>
                <a:defRPr/>
              </a:pPr>
              <a:t>‹#›</a:t>
            </a:fld>
            <a:endParaRPr lang="tr-TR"/>
          </a:p>
        </p:txBody>
      </p:sp>
    </p:spTree>
    <p:extLst>
      <p:ext uri="{BB962C8B-B14F-4D97-AF65-F5344CB8AC3E}">
        <p14:creationId xmlns:p14="http://schemas.microsoft.com/office/powerpoint/2010/main" val="12250772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089"/>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839"/>
            <a:ext cx="3008313"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F9E4523-3654-4CF8-A1A6-93A6A4C3741F}" type="datetime1">
              <a:rPr lang="tr-TR" smtClean="0"/>
              <a:pPr>
                <a:defRPr/>
              </a:pPr>
              <a:t>06.02.2020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4201FB5-ADE4-4946-B2EC-EA75723332DE}" type="slidenum">
              <a:rPr lang="tr-TR"/>
              <a:pPr>
                <a:defRPr/>
              </a:pPr>
              <a:t>‹#›</a:t>
            </a:fld>
            <a:endParaRPr lang="tr-TR"/>
          </a:p>
        </p:txBody>
      </p:sp>
    </p:spTree>
    <p:extLst>
      <p:ext uri="{BB962C8B-B14F-4D97-AF65-F5344CB8AC3E}">
        <p14:creationId xmlns:p14="http://schemas.microsoft.com/office/powerpoint/2010/main" val="3363219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66"/>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5"/>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47505"/>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4268B8-F63F-4994-95B4-36789C0C3919}" type="datetime1">
              <a:rPr lang="tr-TR" smtClean="0"/>
              <a:pPr>
                <a:defRPr/>
              </a:pPr>
              <a:t>06.02.2020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DFEB75-2B53-4CBF-A816-949A53433313}" type="slidenum">
              <a:rPr lang="tr-TR"/>
              <a:pPr>
                <a:defRPr/>
              </a:pPr>
              <a:t>‹#›</a:t>
            </a:fld>
            <a:endParaRPr lang="tr-TR"/>
          </a:p>
        </p:txBody>
      </p:sp>
    </p:spTree>
    <p:extLst>
      <p:ext uri="{BB962C8B-B14F-4D97-AF65-F5344CB8AC3E}">
        <p14:creationId xmlns:p14="http://schemas.microsoft.com/office/powerpoint/2010/main" val="17321306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EB9112-9ACC-41DE-8030-6608C52B1DDB}"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011B9-C431-4E54-A621-77C621A4EB96}" type="slidenum">
              <a:rPr lang="tr-TR"/>
              <a:pPr>
                <a:defRPr/>
              </a:pPr>
              <a:t>‹#›</a:t>
            </a:fld>
            <a:endParaRPr lang="tr-TR"/>
          </a:p>
        </p:txBody>
      </p:sp>
    </p:spTree>
    <p:extLst>
      <p:ext uri="{BB962C8B-B14F-4D97-AF65-F5344CB8AC3E}">
        <p14:creationId xmlns:p14="http://schemas.microsoft.com/office/powerpoint/2010/main" val="34607140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27753"/>
            <a:ext cx="2057400"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27753"/>
            <a:ext cx="6019800"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8810BA-C391-4624-90EF-3A42BE154F64}" type="datetime1">
              <a:rPr lang="tr-TR" smtClean="0"/>
              <a:pPr>
                <a:defRPr/>
              </a:pPr>
              <a:t>06.02.2020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F921F6-AC20-4C22-9BCB-2CB82D16BB67}" type="slidenum">
              <a:rPr lang="tr-TR"/>
              <a:pPr>
                <a:defRPr/>
              </a:pPr>
              <a:t>‹#›</a:t>
            </a:fld>
            <a:endParaRPr lang="tr-TR"/>
          </a:p>
        </p:txBody>
      </p:sp>
    </p:spTree>
    <p:extLst>
      <p:ext uri="{BB962C8B-B14F-4D97-AF65-F5344CB8AC3E}">
        <p14:creationId xmlns:p14="http://schemas.microsoft.com/office/powerpoint/2010/main" val="42918663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594320"/>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20"/>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DEE38D34-3A39-47D2-8099-A6A0220F0547}" type="datetime1">
              <a:rPr lang="tr-TR" smtClean="0"/>
              <a:pPr>
                <a:defRPr/>
              </a:pPr>
              <a:t>06.02.2020</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ACB99-3AE4-4BA9-B3DE-2AD05F7D9487}" type="slidenum">
              <a:rPr lang="tr-TR"/>
              <a:pPr>
                <a:defRPr/>
              </a:pPr>
              <a:t>‹#›</a:t>
            </a:fld>
            <a:endParaRPr lang="tr-TR"/>
          </a:p>
        </p:txBody>
      </p:sp>
    </p:spTree>
    <p:extLst>
      <p:ext uri="{BB962C8B-B14F-4D97-AF65-F5344CB8AC3E}">
        <p14:creationId xmlns:p14="http://schemas.microsoft.com/office/powerpoint/2010/main" val="2074496876"/>
      </p:ext>
    </p:extLst>
  </p:cSld>
  <p:clrMapOvr>
    <a:masterClrMapping/>
  </p:clrMapOvr>
  <p:transition>
    <p:pull dir="l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 y="3316847"/>
            <a:ext cx="9144000" cy="3522282"/>
          </a:xfrm>
          <a:prstGeom prst="rect">
            <a:avLst/>
          </a:prstGeom>
        </p:spPr>
      </p:pic>
      <p:sp>
        <p:nvSpPr>
          <p:cNvPr id="2" name="Başlık 1"/>
          <p:cNvSpPr>
            <a:spLocks noGrp="1"/>
          </p:cNvSpPr>
          <p:nvPr>
            <p:ph type="ctrTitle"/>
          </p:nvPr>
        </p:nvSpPr>
        <p:spPr>
          <a:xfrm>
            <a:off x="265807" y="1878701"/>
            <a:ext cx="8713984" cy="783570"/>
          </a:xfrm>
        </p:spPr>
        <p:txBody>
          <a:bodyPr anchor="b">
            <a:normAutofit/>
          </a:bodyPr>
          <a:lstStyle>
            <a:lvl1pPr algn="r">
              <a:defRPr sz="3200">
                <a:latin typeface="+mj-lt"/>
              </a:defRPr>
            </a:lvl1pPr>
          </a:lstStyle>
          <a:p>
            <a:r>
              <a:rPr lang="tr-TR" dirty="0"/>
              <a:t>Asıl başlık stili için tıklatın</a:t>
            </a:r>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4570518" y="3404913"/>
            <a:ext cx="4401114" cy="345040"/>
          </a:xfrm>
        </p:spPr>
        <p:txBody>
          <a:bodyPr>
            <a:noAutofit/>
          </a:bodyPr>
          <a:lstStyle>
            <a:lvl1pPr marL="0" indent="0" algn="r">
              <a:buNone/>
              <a:defRPr sz="1400">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745" y="260138"/>
            <a:ext cx="1456630"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3" y="1625499"/>
            <a:ext cx="9144000" cy="190788"/>
          </a:xfrm>
          <a:prstGeom prst="rect">
            <a:avLst/>
          </a:prstGeom>
        </p:spPr>
      </p:pic>
      <p:sp>
        <p:nvSpPr>
          <p:cNvPr id="4" name="Dikdörtgen 3"/>
          <p:cNvSpPr/>
          <p:nvPr userDrawn="1"/>
        </p:nvSpPr>
        <p:spPr>
          <a:xfrm>
            <a:off x="-1484" y="6448903"/>
            <a:ext cx="3309834" cy="383697"/>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dirty="0">
              <a:solidFill>
                <a:prstClr val="white"/>
              </a:solidFill>
            </a:endParaRPr>
          </a:p>
        </p:txBody>
      </p:sp>
      <p:sp>
        <p:nvSpPr>
          <p:cNvPr id="16" name="Metin kutusu 15"/>
          <p:cNvSpPr txBox="1"/>
          <p:nvPr userDrawn="1"/>
        </p:nvSpPr>
        <p:spPr>
          <a:xfrm>
            <a:off x="107505" y="6451451"/>
            <a:ext cx="3240361" cy="338554"/>
          </a:xfrm>
          <a:prstGeom prst="rect">
            <a:avLst/>
          </a:prstGeom>
          <a:noFill/>
        </p:spPr>
        <p:txBody>
          <a:bodyPr wrap="square" rtlCol="0">
            <a:spAutoFit/>
          </a:bodyPr>
          <a:lstStyle/>
          <a:p>
            <a:pPr fontAlgn="auto">
              <a:spcBef>
                <a:spcPts val="0"/>
              </a:spcBef>
              <a:spcAft>
                <a:spcPts val="0"/>
              </a:spcAft>
            </a:pPr>
            <a:r>
              <a:rPr lang="tr-TR" sz="1600" dirty="0">
                <a:solidFill>
                  <a:prstClr val="white"/>
                </a:solidFill>
                <a:latin typeface="Segoe UI"/>
                <a:ea typeface="+mn-ea"/>
              </a:rPr>
              <a:t>KOBİLER BÜYÜR TÜRKİYE BÜYÜR!</a:t>
            </a:r>
          </a:p>
        </p:txBody>
      </p:sp>
    </p:spTree>
    <p:extLst>
      <p:ext uri="{BB962C8B-B14F-4D97-AF65-F5344CB8AC3E}">
        <p14:creationId xmlns:p14="http://schemas.microsoft.com/office/powerpoint/2010/main" val="122671316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9151881"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99997"/>
            <a:ext cx="918498" cy="721227"/>
          </a:xfrm>
          <a:prstGeom prst="rect">
            <a:avLst/>
          </a:prstGeom>
        </p:spPr>
      </p:pic>
      <p:sp>
        <p:nvSpPr>
          <p:cNvPr id="2" name="Başlık 1"/>
          <p:cNvSpPr>
            <a:spLocks noGrp="1"/>
          </p:cNvSpPr>
          <p:nvPr userDrawn="1">
            <p:ph type="title"/>
          </p:nvPr>
        </p:nvSpPr>
        <p:spPr>
          <a:xfrm>
            <a:off x="1320478" y="297474"/>
            <a:ext cx="7211962" cy="723750"/>
          </a:xfrm>
        </p:spPr>
        <p:txBody>
          <a:bodyPr anchor="ctr">
            <a:noAutofit/>
          </a:bodyPr>
          <a:lstStyle>
            <a:lvl1pPr algn="l">
              <a:defRPr sz="2200">
                <a:solidFill>
                  <a:schemeClr val="tx1">
                    <a:lumMod val="85000"/>
                    <a:lumOff val="15000"/>
                  </a:schemeClr>
                </a:solidFill>
              </a:defRPr>
            </a:lvl1pPr>
          </a:lstStyle>
          <a:p>
            <a:r>
              <a:rPr lang="tr-TR" dirty="0"/>
              <a:t>Asıl başlık stili için tıklatın</a:t>
            </a:r>
          </a:p>
        </p:txBody>
      </p:sp>
      <p:sp>
        <p:nvSpPr>
          <p:cNvPr id="3" name="İçerik Yer Tutucusu 2"/>
          <p:cNvSpPr>
            <a:spLocks noGrp="1"/>
          </p:cNvSpPr>
          <p:nvPr userDrawn="1">
            <p:ph idx="1"/>
          </p:nvPr>
        </p:nvSpPr>
        <p:spPr>
          <a:xfrm>
            <a:off x="1320478" y="1091882"/>
            <a:ext cx="7211962" cy="4778462"/>
          </a:xfrm>
        </p:spPr>
        <p:txBody>
          <a:bodyPr>
            <a:normAutofit/>
          </a:bodyPr>
          <a:lstStyle>
            <a:lvl1pPr>
              <a:defRPr sz="1800">
                <a:solidFill>
                  <a:schemeClr val="tx1">
                    <a:lumMod val="85000"/>
                    <a:lumOff val="15000"/>
                  </a:schemeClr>
                </a:solidFill>
              </a:defRPr>
            </a:lvl1pPr>
            <a:lvl2pPr>
              <a:defRPr sz="1800">
                <a:solidFill>
                  <a:schemeClr val="tx1">
                    <a:lumMod val="85000"/>
                    <a:lumOff val="15000"/>
                  </a:schemeClr>
                </a:solidFill>
              </a:defRPr>
            </a:lvl2pPr>
            <a:lvl3pPr>
              <a:defRPr sz="18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userDrawn="1">
            <p:ph type="dt" sz="half" idx="10"/>
          </p:nvPr>
        </p:nvSpPr>
        <p:spPr>
          <a:xfrm>
            <a:off x="638200" y="6456197"/>
            <a:ext cx="2133600" cy="363773"/>
          </a:xfrm>
        </p:spPr>
        <p:txBody>
          <a:bodyPr/>
          <a:lstStyle/>
          <a:p>
            <a:endParaRPr lang="tr-TR" dirty="0">
              <a:solidFill>
                <a:prstClr val="black"/>
              </a:solidFill>
            </a:endParaRPr>
          </a:p>
        </p:txBody>
      </p:sp>
      <p:sp>
        <p:nvSpPr>
          <p:cNvPr id="5" name="Altbilgi Yer Tutucusu 4"/>
          <p:cNvSpPr>
            <a:spLocks noGrp="1"/>
          </p:cNvSpPr>
          <p:nvPr userDrawn="1">
            <p:ph type="ftr" sz="quarter" idx="11"/>
          </p:nvPr>
        </p:nvSpPr>
        <p:spPr>
          <a:xfrm>
            <a:off x="3124200" y="6456197"/>
            <a:ext cx="2895600" cy="363773"/>
          </a:xfrm>
        </p:spPr>
        <p:txBody>
          <a:bodyPr/>
          <a:lstStyle/>
          <a:p>
            <a:endParaRPr lang="tr-TR" dirty="0">
              <a:solidFill>
                <a:prstClr val="black"/>
              </a:solidFill>
            </a:endParaRPr>
          </a:p>
        </p:txBody>
      </p:sp>
      <p:sp>
        <p:nvSpPr>
          <p:cNvPr id="6" name="Slayt Numarası Yer Tutucusu 5"/>
          <p:cNvSpPr>
            <a:spLocks noGrp="1"/>
          </p:cNvSpPr>
          <p:nvPr userDrawn="1">
            <p:ph type="sldNum" sz="quarter" idx="12"/>
          </p:nvPr>
        </p:nvSpPr>
        <p:spPr>
          <a:xfrm>
            <a:off x="6372200" y="6456197"/>
            <a:ext cx="2133600" cy="363773"/>
          </a:xfrm>
        </p:spPr>
        <p:txBody>
          <a:bodyPr/>
          <a:lstStyle/>
          <a:p>
            <a:fld id="{7C1868C5-B491-42BF-9F5C-46095BC3F40A}"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28248617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7.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9.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29"/>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82"/>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6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B6C97E4-4A94-4161-A551-2FAB721F66D1}" type="datetime1">
              <a:rPr lang="en-US" smtClean="0"/>
              <a:pPr>
                <a:defRPr/>
              </a:pPr>
              <a:t>2/6/2020</a:t>
            </a:fld>
            <a:endParaRPr lang="en-CA"/>
          </a:p>
        </p:txBody>
      </p:sp>
      <p:sp>
        <p:nvSpPr>
          <p:cNvPr id="5" name="4 Altbilgi Yer Tutucusu"/>
          <p:cNvSpPr>
            <a:spLocks noGrp="1"/>
          </p:cNvSpPr>
          <p:nvPr>
            <p:ph type="ftr" sz="quarter" idx="3"/>
          </p:nvPr>
        </p:nvSpPr>
        <p:spPr>
          <a:xfrm>
            <a:off x="3124200" y="633286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6" name="5 Slayt Numarası Yer Tutucusu"/>
          <p:cNvSpPr>
            <a:spLocks noGrp="1"/>
          </p:cNvSpPr>
          <p:nvPr>
            <p:ph type="sldNum" sz="quarter" idx="4"/>
          </p:nvPr>
        </p:nvSpPr>
        <p:spPr>
          <a:xfrm>
            <a:off x="6553200" y="633286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3621"/>
            <a:ext cx="8229600" cy="1138767"/>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594274"/>
            <a:ext cx="8229600" cy="4509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6332809"/>
            <a:ext cx="2133600" cy="363773"/>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p:ph type="ftr" sz="quarter" idx="3"/>
          </p:nvPr>
        </p:nvSpPr>
        <p:spPr>
          <a:xfrm>
            <a:off x="3124200" y="6332809"/>
            <a:ext cx="2895600" cy="363773"/>
          </a:xfrm>
          <a:prstGeom prst="rect">
            <a:avLst/>
          </a:prstGeom>
        </p:spPr>
        <p:txBody>
          <a:bodyPr vert="horz" lIns="91440" tIns="45720" rIns="91440" bIns="45720" rtlCol="0" anchor="ctr"/>
          <a:lstStyle>
            <a:lvl1pPr algn="ctr">
              <a:defRPr sz="1200">
                <a:solidFill>
                  <a:schemeClr val="tx1"/>
                </a:solidFill>
              </a:defRPr>
            </a:lvl1pPr>
          </a:lstStyle>
          <a:p>
            <a:pPr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p:ph type="sldNum" sz="quarter" idx="4"/>
          </p:nvPr>
        </p:nvSpPr>
        <p:spPr>
          <a:xfrm>
            <a:off x="6553200" y="6332809"/>
            <a:ext cx="2133600" cy="363773"/>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pPr>
            <a:fld id="{7C1868C5-B491-42BF-9F5C-46095BC3F40A}" type="slidenum">
              <a:rPr lang="tr-TR" smtClean="0">
                <a:solidFill>
                  <a:prstClr val="black"/>
                </a:solidFill>
                <a:latin typeface="Segoe UI"/>
                <a:ea typeface="+mn-ea"/>
              </a:rPr>
              <a:pPr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2489552270"/>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Lst>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hf hdr="0" ftr="0" dt="0"/>
  <p:txStyles>
    <p:titleStyle>
      <a:lvl1pPr algn="ctr" defTabSz="914400" rtl="0" eaLnBrk="1" latinLnBrk="0" hangingPunct="1">
        <a:spcBef>
          <a:spcPct val="0"/>
        </a:spcBef>
        <a:buNone/>
        <a:defRPr sz="4400" kern="120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29"/>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82"/>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6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B6C97E4-4A94-4161-A551-2FAB721F66D1}"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3"/>
          </p:nvPr>
        </p:nvSpPr>
        <p:spPr>
          <a:xfrm>
            <a:off x="3124200" y="633286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6553200" y="633286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63568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05"/>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41"/>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41"/>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41"/>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563867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29"/>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82"/>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6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B6C97E4-4A94-4161-A551-2FAB721F66D1}"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3"/>
          </p:nvPr>
        </p:nvSpPr>
        <p:spPr>
          <a:xfrm>
            <a:off x="3124200" y="633286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6553200" y="633286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19963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29"/>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282"/>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86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917E5DC-3300-48B7-8E85-783994007EA7}"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4 Altbilgi Yer Tutucusu"/>
          <p:cNvSpPr>
            <a:spLocks noGrp="1"/>
          </p:cNvSpPr>
          <p:nvPr>
            <p:ph type="ftr" sz="quarter" idx="3"/>
          </p:nvPr>
        </p:nvSpPr>
        <p:spPr>
          <a:xfrm>
            <a:off x="3124200" y="633286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6553200" y="633286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8425138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2009033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BDCCFB31-D1FD-4789-8C97-AB2B23C59464}" type="datetime1">
              <a:rPr lang="en-US" smtClean="0">
                <a:solidFill>
                  <a:prstClr val="black">
                    <a:tint val="75000"/>
                  </a:prstClr>
                </a:solidFill>
              </a:rPr>
              <a:pPr>
                <a:defRPr/>
              </a:pPr>
              <a:t>2/6/2020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484399128"/>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3663"/>
            <a:ext cx="8229600"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594322"/>
            <a:ext cx="8229600"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32861"/>
            <a:ext cx="2133600"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ACA8BAF-7E50-40D9-8863-FB46D5E6B0DB}" type="datetime1">
              <a:rPr lang="tr-TR" smtClean="0"/>
              <a:pPr>
                <a:defRPr/>
              </a:pPr>
              <a:t>06.02.2020</a:t>
            </a:fld>
            <a:endParaRPr lang="tr-TR"/>
          </a:p>
        </p:txBody>
      </p:sp>
      <p:sp>
        <p:nvSpPr>
          <p:cNvPr id="5" name="4 Altbilgi Yer Tutucusu"/>
          <p:cNvSpPr>
            <a:spLocks noGrp="1"/>
          </p:cNvSpPr>
          <p:nvPr>
            <p:ph type="ftr" sz="quarter" idx="3"/>
          </p:nvPr>
        </p:nvSpPr>
        <p:spPr>
          <a:xfrm>
            <a:off x="3124200" y="6332861"/>
            <a:ext cx="2895600"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32861"/>
            <a:ext cx="2133600"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B2B1B0-1608-4EB4-82D0-3FFD991AB210}" type="slidenum">
              <a:rPr lang="tr-TR"/>
              <a:pPr>
                <a:defRPr/>
              </a:pPr>
              <a:t>‹#›</a:t>
            </a:fld>
            <a:endParaRPr lang="tr-TR"/>
          </a:p>
        </p:txBody>
      </p:sp>
    </p:spTree>
    <p:extLst>
      <p:ext uri="{BB962C8B-B14F-4D97-AF65-F5344CB8AC3E}">
        <p14:creationId xmlns:p14="http://schemas.microsoft.com/office/powerpoint/2010/main" val="377273915"/>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457200" y="273663"/>
            <a:ext cx="8229600"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457200" y="1594320"/>
            <a:ext cx="8229600"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32859"/>
            <a:ext cx="2133600"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8A8F8D-554C-4849-9351-0874CCB0AB7F}" type="datetime1">
              <a:rPr lang="tr-TR" smtClean="0"/>
              <a:pPr>
                <a:defRPr/>
              </a:pPr>
              <a:t>06.02.2020</a:t>
            </a:fld>
            <a:endParaRPr lang="tr-TR"/>
          </a:p>
        </p:txBody>
      </p:sp>
      <p:sp>
        <p:nvSpPr>
          <p:cNvPr id="5" name="4 Altbilgi Yer Tutucusu"/>
          <p:cNvSpPr>
            <a:spLocks noGrp="1"/>
          </p:cNvSpPr>
          <p:nvPr>
            <p:ph type="ftr" sz="quarter" idx="3"/>
          </p:nvPr>
        </p:nvSpPr>
        <p:spPr>
          <a:xfrm>
            <a:off x="3124200" y="6332859"/>
            <a:ext cx="2895600"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32859"/>
            <a:ext cx="2133600"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B5202A-285A-43ED-92E5-6F0DDFE8521D}" type="slidenum">
              <a:rPr lang="tr-TR"/>
              <a:pPr>
                <a:defRPr/>
              </a:pPr>
              <a:t>‹#›</a:t>
            </a:fld>
            <a:endParaRPr lang="tr-TR"/>
          </a:p>
        </p:txBody>
      </p:sp>
    </p:spTree>
    <p:extLst>
      <p:ext uri="{BB962C8B-B14F-4D97-AF65-F5344CB8AC3E}">
        <p14:creationId xmlns:p14="http://schemas.microsoft.com/office/powerpoint/2010/main" val="4213622934"/>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www.google.com.tr/url?sa=i&amp;rct=j&amp;q=&amp;esrc=s&amp;source=images&amp;cd=&amp;cad=rja&amp;uact=8&amp;ved=0CAcQjRxqFQoTCOyJ9rKT_scCFcboLAodnKsAfg&amp;url=http://thehighlandtimes.com/travel-articles/2015/03/04/is-this-the-end-of-the-road-for-business-travel/&amp;bvm=bv.102829193,d.bGg&amp;psig=AFQjCNH0rxoij8ilzsX20x1m6kYTZ7RgHQ&amp;ust=1442582097496258"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www.google.com.tr/url?sa=i&amp;rct=j&amp;q=&amp;esrc=s&amp;source=images&amp;cd=&amp;cad=rja&amp;uact=8&amp;ved=0CAcQjRxqFQoTCOyJ9rKT_scCFcboLAodnKsAfg&amp;url=http://thehighlandtimes.com/travel-articles/2015/03/04/is-this-the-end-of-the-road-for-business-travel/&amp;bvm=bv.102829193,d.bGg&amp;psig=AFQjCNH0rxoij8ilzsX20x1m6kYTZ7RgHQ&amp;ust=1442582097496258"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7.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hyperlink" Target="2-TAB.15.02.02_(00)_Tablo_2.pdf" TargetMode="External"/><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slideLayout" Target="../slideLayouts/slideLayout87.xml"/><Relationship Id="rId1" Type="http://schemas.openxmlformats.org/officeDocument/2006/relationships/themeOverride" Target="../theme/themeOverride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7.xml"/><Relationship Id="rId1" Type="http://schemas.openxmlformats.org/officeDocument/2006/relationships/themeOverride" Target="../theme/themeOverride3.xml"/><Relationship Id="rId6" Type="http://schemas.openxmlformats.org/officeDocument/2006/relationships/hyperlink" Target="http://www.kosgeb.gov.tr/site/tr/baglanti/ugeliste" TargetMode="External"/><Relationship Id="rId5" Type="http://schemas.openxmlformats.org/officeDocument/2006/relationships/image" Target="../media/image38.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7.xml"/><Relationship Id="rId1" Type="http://schemas.openxmlformats.org/officeDocument/2006/relationships/themeOverride" Target="../theme/themeOverride4.xml"/><Relationship Id="rId6" Type="http://schemas.openxmlformats.org/officeDocument/2006/relationships/image" Target="../media/image39.png"/><Relationship Id="rId5" Type="http://schemas.openxmlformats.org/officeDocument/2006/relationships/hyperlink" Target="http://www.kosgeb.gov.tr/site/tr/genel/detay/178/kobi-beyannamesi-nasil-doldurulur" TargetMode="External"/><Relationship Id="rId4" Type="http://schemas.openxmlformats.org/officeDocument/2006/relationships/hyperlink" Target="http://www.kosgeb.gov.tr/site/tr/genel/detay/176/veri-tabanina-nasil-kayit-olunur"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7.xml"/><Relationship Id="rId1" Type="http://schemas.openxmlformats.org/officeDocument/2006/relationships/themeOverride" Target="../theme/themeOverride5.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7.xml"/><Relationship Id="rId1" Type="http://schemas.openxmlformats.org/officeDocument/2006/relationships/themeOverride" Target="../theme/themeOverride6.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tradeandexportme.com/2013/05/enhancing-ksas-sme-sector/&amp;ei=FDBoVf_JBIOnsAHY9YCIDg&amp;bvm=bv.93990622,d.bGg&amp;psig=AFQjCNGZZFUPr4HVbSYLhrpEdFz6sR31PA&amp;ust=1432977803300368" TargetMode="External"/><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2786050" y="130152"/>
            <a:ext cx="3366601" cy="2126615"/>
          </a:xfrm>
          <a:prstGeom prst="rect">
            <a:avLst/>
          </a:prstGeom>
          <a:noFill/>
          <a:ln w="9525">
            <a:noFill/>
            <a:miter lim="800000"/>
            <a:headEnd/>
            <a:tailEnd/>
          </a:ln>
        </p:spPr>
      </p:pic>
      <p:sp>
        <p:nvSpPr>
          <p:cNvPr id="15" name="5 Başlık"/>
          <p:cNvSpPr txBox="1">
            <a:spLocks/>
          </p:cNvSpPr>
          <p:nvPr/>
        </p:nvSpPr>
        <p:spPr>
          <a:xfrm>
            <a:off x="611560" y="1976140"/>
            <a:ext cx="4680520" cy="2301877"/>
          </a:xfrm>
          <a:prstGeom prst="rect">
            <a:avLst/>
          </a:prstGeom>
        </p:spPr>
        <p:txBody>
          <a:bodyPr vert="horz" lIns="91440" tIns="45720" rIns="91440" bIns="45720" rtlCol="0" anchor="b">
            <a:noAutofit/>
          </a:bodyPr>
          <a:lstStyle/>
          <a:p>
            <a:pPr fontAlgn="auto">
              <a:spcAft>
                <a:spcPts val="0"/>
              </a:spcAft>
              <a:defRPr/>
            </a:pPr>
            <a:r>
              <a:rPr kumimoji="0" lang="tr-TR" sz="4000" b="1" i="0" u="none" strike="noStrike" kern="1200" cap="none" spc="0" normalizeH="0" baseline="0" noProof="0" dirty="0" smtClean="0">
                <a:ln>
                  <a:noFill/>
                </a:ln>
                <a:solidFill>
                  <a:schemeClr val="bg1"/>
                </a:solidFill>
                <a:effectLst/>
                <a:uLnTx/>
                <a:uFillTx/>
                <a:latin typeface="+mj-lt"/>
                <a:ea typeface="+mj-ea"/>
                <a:cs typeface="+mj-cs"/>
              </a:rPr>
              <a:t/>
            </a:r>
            <a:br>
              <a:rPr kumimoji="0" lang="tr-TR" sz="4000" b="1" i="0" u="none" strike="noStrike" kern="1200" cap="none" spc="0" normalizeH="0" baseline="0" noProof="0" dirty="0" smtClean="0">
                <a:ln>
                  <a:noFill/>
                </a:ln>
                <a:solidFill>
                  <a:schemeClr val="bg1"/>
                </a:solidFill>
                <a:effectLst/>
                <a:uLnTx/>
                <a:uFillTx/>
                <a:latin typeface="+mj-lt"/>
                <a:ea typeface="+mj-ea"/>
                <a:cs typeface="+mj-cs"/>
              </a:rPr>
            </a:br>
            <a:endParaRPr kumimoji="0" lang="tr-T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Metin kutusu 2"/>
          <p:cNvSpPr txBox="1"/>
          <p:nvPr/>
        </p:nvSpPr>
        <p:spPr>
          <a:xfrm>
            <a:off x="0" y="2192164"/>
            <a:ext cx="9144000" cy="2123658"/>
          </a:xfrm>
          <a:prstGeom prst="rect">
            <a:avLst/>
          </a:prstGeom>
          <a:noFill/>
        </p:spPr>
        <p:txBody>
          <a:bodyPr wrap="square" rtlCol="0">
            <a:spAutoFit/>
          </a:bodyPr>
          <a:lstStyle/>
          <a:p>
            <a:pPr algn="ctr"/>
            <a:r>
              <a:rPr lang="tr-TR" sz="4400" b="1" dirty="0" smtClean="0">
                <a:solidFill>
                  <a:schemeClr val="bg1"/>
                </a:solidFill>
                <a:effectLst>
                  <a:outerShdw blurRad="38100" dist="38100" dir="2700000" algn="tl">
                    <a:srgbClr val="000000">
                      <a:alpha val="43137"/>
                    </a:srgbClr>
                  </a:outerShdw>
                </a:effectLst>
              </a:rPr>
              <a:t>KOSGEB DESTEKLERİ GENEL BİLGİLENDİRME</a:t>
            </a:r>
          </a:p>
          <a:p>
            <a:pPr algn="ctr"/>
            <a:r>
              <a:rPr lang="tr-TR" sz="4400" b="1" dirty="0" smtClean="0">
                <a:solidFill>
                  <a:schemeClr val="bg1"/>
                </a:solidFill>
                <a:effectLst>
                  <a:outerShdw blurRad="38100" dist="38100" dir="2700000" algn="tl">
                    <a:srgbClr val="000000">
                      <a:alpha val="43137"/>
                    </a:srgbClr>
                  </a:outerShdw>
                </a:effectLst>
              </a:rPr>
              <a:t>2020</a:t>
            </a:r>
          </a:p>
        </p:txBody>
      </p:sp>
      <p:sp>
        <p:nvSpPr>
          <p:cNvPr id="2" name="AutoShape 2" descr="önsiad logo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önsiad logo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611632" y="824012"/>
            <a:ext cx="409575" cy="419100"/>
          </a:xfrm>
          <a:prstGeom prst="rect">
            <a:avLst/>
          </a:prstGeom>
          <a:noFill/>
          <a:ln w="9525">
            <a:noFill/>
            <a:miter lim="800000"/>
            <a:headEnd/>
            <a:tailEnd/>
          </a:ln>
        </p:spPr>
      </p:pic>
      <p:sp>
        <p:nvSpPr>
          <p:cNvPr id="4" name="5 Metin kutusu"/>
          <p:cNvSpPr txBox="1">
            <a:spLocks noChangeArrowheads="1"/>
          </p:cNvSpPr>
          <p:nvPr/>
        </p:nvSpPr>
        <p:spPr bwMode="auto">
          <a:xfrm>
            <a:off x="1271208" y="864285"/>
            <a:ext cx="30796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600" b="1" dirty="0" smtClean="0">
                <a:solidFill>
                  <a:srgbClr val="006597"/>
                </a:solidFill>
              </a:rPr>
              <a:t>YURTDIŞI İŞ GEZİSİ DESTEĞİ</a:t>
            </a:r>
            <a:endParaRPr lang="tr-TR" sz="1600" b="1" dirty="0">
              <a:solidFill>
                <a:srgbClr val="006597"/>
              </a:solidFill>
            </a:endParaRPr>
          </a:p>
        </p:txBody>
      </p:sp>
      <p:pic>
        <p:nvPicPr>
          <p:cNvPr id="5" name="Picture 6"/>
          <p:cNvPicPr>
            <a:picLocks noChangeAspect="1" noChangeArrowheads="1"/>
          </p:cNvPicPr>
          <p:nvPr/>
        </p:nvPicPr>
        <p:blipFill>
          <a:blip r:embed="rId3" cstate="print"/>
          <a:srcRect/>
          <a:stretch>
            <a:fillRect/>
          </a:stretch>
        </p:blipFill>
        <p:spPr bwMode="auto">
          <a:xfrm>
            <a:off x="3131840" y="1661595"/>
            <a:ext cx="219075" cy="228600"/>
          </a:xfrm>
          <a:prstGeom prst="rect">
            <a:avLst/>
          </a:prstGeom>
          <a:noFill/>
          <a:ln w="9525">
            <a:noFill/>
            <a:miter lim="800000"/>
            <a:headEnd/>
            <a:tailEnd/>
          </a:ln>
        </p:spPr>
      </p:pic>
      <p:sp>
        <p:nvSpPr>
          <p:cNvPr id="6" name="20 Metin kutusu"/>
          <p:cNvSpPr txBox="1"/>
          <p:nvPr/>
        </p:nvSpPr>
        <p:spPr>
          <a:xfrm>
            <a:off x="2966428" y="1400075"/>
            <a:ext cx="6161474" cy="646331"/>
          </a:xfrm>
          <a:prstGeom prst="rect">
            <a:avLst/>
          </a:prstGeom>
          <a:noFill/>
        </p:spPr>
        <p:txBody>
          <a:bodyPr wrap="square" rtlCol="0">
            <a:spAutoFit/>
          </a:bodyPr>
          <a:lstStyle/>
          <a:p>
            <a:pPr algn="just">
              <a:tabLst>
                <a:tab pos="1979613" algn="l"/>
              </a:tabLst>
            </a:pPr>
            <a:endParaRPr lang="tr-TR" b="1" dirty="0" smtClean="0">
              <a:solidFill>
                <a:prstClr val="black"/>
              </a:solidFill>
            </a:endParaRPr>
          </a:p>
          <a:p>
            <a:pPr algn="just">
              <a:tabLst>
                <a:tab pos="1979613" algn="l"/>
              </a:tabLst>
            </a:pPr>
            <a:r>
              <a:rPr lang="tr-TR" b="1" dirty="0" smtClean="0">
                <a:solidFill>
                  <a:prstClr val="black"/>
                </a:solidFill>
              </a:rPr>
              <a:t>           </a:t>
            </a:r>
            <a:endParaRPr lang="tr-TR" b="1" dirty="0">
              <a:solidFill>
                <a:prstClr val="black"/>
              </a:solidFill>
            </a:endParaRPr>
          </a:p>
        </p:txBody>
      </p:sp>
      <p:sp>
        <p:nvSpPr>
          <p:cNvPr id="12" name="4 Metin kutusu"/>
          <p:cNvSpPr txBox="1"/>
          <p:nvPr/>
        </p:nvSpPr>
        <p:spPr>
          <a:xfrm>
            <a:off x="107504" y="103961"/>
            <a:ext cx="8136904" cy="523220"/>
          </a:xfrm>
          <a:prstGeom prst="rect">
            <a:avLst/>
          </a:prstGeom>
          <a:noFill/>
        </p:spPr>
        <p:txBody>
          <a:bodyPr wrap="square" rtlCol="0">
            <a:spAutoFit/>
          </a:bodyPr>
          <a:lstStyle/>
          <a:p>
            <a:pPr algn="ctr"/>
            <a:r>
              <a:rPr lang="tr-TR" sz="2800" b="1" dirty="0">
                <a:solidFill>
                  <a:srgbClr val="00B3D2"/>
                </a:solidFill>
              </a:rPr>
              <a:t>İşletme Geliştirme Destek Programı</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900" y="130152"/>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3" cstate="print"/>
          <a:srcRect/>
          <a:stretch>
            <a:fillRect/>
          </a:stretch>
        </p:blipFill>
        <p:spPr bwMode="auto">
          <a:xfrm>
            <a:off x="3160676" y="3297832"/>
            <a:ext cx="219075" cy="228600"/>
          </a:xfrm>
          <a:prstGeom prst="rect">
            <a:avLst/>
          </a:prstGeom>
          <a:noFill/>
          <a:ln w="9525">
            <a:noFill/>
            <a:miter lim="800000"/>
            <a:headEnd/>
            <a:tailEnd/>
          </a:ln>
        </p:spPr>
      </p:pic>
      <p:pic>
        <p:nvPicPr>
          <p:cNvPr id="1026" name="Picture 2" descr="http://thehighlandtimes.com/Business-travel2.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1661595"/>
            <a:ext cx="2639849" cy="1932581"/>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419872" y="1565473"/>
            <a:ext cx="4572000" cy="4524315"/>
          </a:xfrm>
          <a:prstGeom prst="rect">
            <a:avLst/>
          </a:prstGeom>
        </p:spPr>
        <p:txBody>
          <a:bodyPr>
            <a:spAutoFit/>
          </a:bodyPr>
          <a:lstStyle/>
          <a:p>
            <a:pPr algn="just"/>
            <a:r>
              <a:rPr lang="tr-TR" dirty="0"/>
              <a:t>İşletmelerin, uluslararası işbirliklerinin temin edilmesi veya arttırılması, yeni teknik teknoloji ve </a:t>
            </a:r>
            <a:r>
              <a:rPr lang="tr-TR" dirty="0" err="1"/>
              <a:t>sektörel</a:t>
            </a:r>
            <a:r>
              <a:rPr lang="tr-TR" dirty="0"/>
              <a:t> gelişmelerin takip edilmesi amacıyla organize edilen Yurt Dışı İş Gezisi programlarına katılmalarına destek verilir.</a:t>
            </a:r>
          </a:p>
          <a:p>
            <a:pPr algn="just"/>
            <a:endParaRPr lang="tr-TR" dirty="0"/>
          </a:p>
          <a:p>
            <a:pPr algn="just"/>
            <a:r>
              <a:rPr lang="tr-TR" dirty="0"/>
              <a:t>KOSGEB Birimleri, Türkiye Odalar ve Borsalar Birliği (TOBB), Türkiye Esnaf ve Sanatkârları Konfederasyonu (TESK), Türkiye İhracatçılar Meclisi (TİM) veya Dış Ekonomik İlişkiler Kurulu (DEİK) tarafından düzenlenen yurt dışı iş gezisi programlarında işletme temsilcilerinin;</a:t>
            </a:r>
            <a:r>
              <a:rPr lang="tr-TR" dirty="0" smtClean="0"/>
              <a:t>  </a:t>
            </a:r>
            <a:r>
              <a:rPr lang="tr-TR" dirty="0"/>
              <a:t>Konaklama, Ulaşım ve diğer giderlerini (tercüme ve rehberlik hizmetleri, fuar giriş ücretleri, toplantı-organizasyon giderleri) kapsar. </a:t>
            </a:r>
          </a:p>
        </p:txBody>
      </p:sp>
    </p:spTree>
    <p:extLst>
      <p:ext uri="{BB962C8B-B14F-4D97-AF65-F5344CB8AC3E}">
        <p14:creationId xmlns:p14="http://schemas.microsoft.com/office/powerpoint/2010/main" val="3672355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611632" y="824012"/>
            <a:ext cx="409575" cy="419100"/>
          </a:xfrm>
          <a:prstGeom prst="rect">
            <a:avLst/>
          </a:prstGeom>
          <a:noFill/>
          <a:ln w="9525">
            <a:noFill/>
            <a:miter lim="800000"/>
            <a:headEnd/>
            <a:tailEnd/>
          </a:ln>
        </p:spPr>
      </p:pic>
      <p:sp>
        <p:nvSpPr>
          <p:cNvPr id="4" name="5 Metin kutusu"/>
          <p:cNvSpPr txBox="1">
            <a:spLocks noChangeArrowheads="1"/>
          </p:cNvSpPr>
          <p:nvPr/>
        </p:nvSpPr>
        <p:spPr bwMode="auto">
          <a:xfrm>
            <a:off x="1271208" y="864285"/>
            <a:ext cx="30796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600" b="1" dirty="0" smtClean="0">
                <a:solidFill>
                  <a:srgbClr val="006597"/>
                </a:solidFill>
              </a:rPr>
              <a:t>YURTDIŞI İŞ GEZİSİ DESTEĞİ</a:t>
            </a:r>
            <a:endParaRPr lang="tr-TR" sz="1600" b="1" dirty="0">
              <a:solidFill>
                <a:srgbClr val="006597"/>
              </a:solidFill>
            </a:endParaRPr>
          </a:p>
        </p:txBody>
      </p:sp>
      <p:sp>
        <p:nvSpPr>
          <p:cNvPr id="6" name="20 Metin kutusu"/>
          <p:cNvSpPr txBox="1"/>
          <p:nvPr/>
        </p:nvSpPr>
        <p:spPr>
          <a:xfrm>
            <a:off x="2966428" y="1400075"/>
            <a:ext cx="6161474" cy="646331"/>
          </a:xfrm>
          <a:prstGeom prst="rect">
            <a:avLst/>
          </a:prstGeom>
          <a:noFill/>
        </p:spPr>
        <p:txBody>
          <a:bodyPr wrap="square" rtlCol="0">
            <a:spAutoFit/>
          </a:bodyPr>
          <a:lstStyle/>
          <a:p>
            <a:pPr algn="just">
              <a:tabLst>
                <a:tab pos="1979613" algn="l"/>
              </a:tabLst>
            </a:pPr>
            <a:endParaRPr lang="tr-TR" b="1" dirty="0" smtClean="0">
              <a:solidFill>
                <a:prstClr val="black"/>
              </a:solidFill>
            </a:endParaRPr>
          </a:p>
          <a:p>
            <a:pPr algn="just">
              <a:tabLst>
                <a:tab pos="1979613" algn="l"/>
              </a:tabLst>
            </a:pPr>
            <a:r>
              <a:rPr lang="tr-TR" b="1" dirty="0" smtClean="0">
                <a:solidFill>
                  <a:prstClr val="black"/>
                </a:solidFill>
              </a:rPr>
              <a:t>           </a:t>
            </a:r>
            <a:endParaRPr lang="tr-TR" b="1" dirty="0">
              <a:solidFill>
                <a:prstClr val="black"/>
              </a:solidFill>
            </a:endParaRPr>
          </a:p>
        </p:txBody>
      </p:sp>
      <p:sp>
        <p:nvSpPr>
          <p:cNvPr id="12" name="4 Metin kutusu"/>
          <p:cNvSpPr txBox="1"/>
          <p:nvPr/>
        </p:nvSpPr>
        <p:spPr>
          <a:xfrm>
            <a:off x="107504" y="103961"/>
            <a:ext cx="8136904" cy="523220"/>
          </a:xfrm>
          <a:prstGeom prst="rect">
            <a:avLst/>
          </a:prstGeom>
          <a:noFill/>
        </p:spPr>
        <p:txBody>
          <a:bodyPr wrap="square" rtlCol="0">
            <a:spAutoFit/>
          </a:bodyPr>
          <a:lstStyle/>
          <a:p>
            <a:pPr algn="ctr"/>
            <a:r>
              <a:rPr lang="tr-TR" sz="2800" b="1" dirty="0">
                <a:solidFill>
                  <a:srgbClr val="00B3D2"/>
                </a:solidFill>
              </a:rPr>
              <a:t>İşletme Geliştirme Destek Programı</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900" y="0"/>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3 Metin kutusu"/>
          <p:cNvSpPr txBox="1"/>
          <p:nvPr/>
        </p:nvSpPr>
        <p:spPr>
          <a:xfrm>
            <a:off x="107504" y="5065312"/>
            <a:ext cx="5086477" cy="830997"/>
          </a:xfrm>
          <a:prstGeom prst="rect">
            <a:avLst/>
          </a:prstGeom>
          <a:noFill/>
        </p:spPr>
        <p:txBody>
          <a:bodyPr wrap="square" rtlCol="0">
            <a:spAutoFit/>
          </a:bodyPr>
          <a:lstStyle/>
          <a:p>
            <a:pPr algn="ctr"/>
            <a:r>
              <a:rPr lang="tr-TR" sz="2400" b="1" dirty="0" smtClean="0">
                <a:solidFill>
                  <a:srgbClr val="FFC000"/>
                </a:solidFill>
              </a:rPr>
              <a:t>Program kapsamında sağlanacak </a:t>
            </a:r>
          </a:p>
          <a:p>
            <a:pPr algn="ctr"/>
            <a:r>
              <a:rPr lang="tr-TR" sz="2400" b="1" dirty="0" smtClean="0">
                <a:solidFill>
                  <a:srgbClr val="FFC000"/>
                </a:solidFill>
              </a:rPr>
              <a:t>destek üst limit</a:t>
            </a:r>
          </a:p>
        </p:txBody>
      </p:sp>
      <p:pic>
        <p:nvPicPr>
          <p:cNvPr id="23" name="Picture 5"/>
          <p:cNvPicPr>
            <a:picLocks noChangeAspect="1" noChangeArrowheads="1"/>
          </p:cNvPicPr>
          <p:nvPr/>
        </p:nvPicPr>
        <p:blipFill>
          <a:blip r:embed="rId4" cstate="print"/>
          <a:srcRect/>
          <a:stretch>
            <a:fillRect/>
          </a:stretch>
        </p:blipFill>
        <p:spPr bwMode="auto">
          <a:xfrm>
            <a:off x="5292080" y="2885103"/>
            <a:ext cx="893343" cy="387474"/>
          </a:xfrm>
          <a:prstGeom prst="rect">
            <a:avLst/>
          </a:prstGeom>
          <a:noFill/>
          <a:ln w="9525">
            <a:noFill/>
            <a:miter lim="800000"/>
            <a:headEnd/>
            <a:tailEnd/>
          </a:ln>
        </p:spPr>
      </p:pic>
      <p:pic>
        <p:nvPicPr>
          <p:cNvPr id="1026" name="Picture 2" descr="http://thehighlandtimes.com/Business-travel2.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592103"/>
            <a:ext cx="2639849" cy="193258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67544" y="2786452"/>
            <a:ext cx="4572000" cy="584775"/>
          </a:xfrm>
          <a:prstGeom prst="rect">
            <a:avLst/>
          </a:prstGeom>
        </p:spPr>
        <p:txBody>
          <a:bodyPr>
            <a:spAutoFit/>
          </a:bodyPr>
          <a:lstStyle/>
          <a:p>
            <a:pPr algn="just"/>
            <a:r>
              <a:rPr lang="tr-TR" sz="1600" dirty="0"/>
              <a:t>Kuzey Amerika, Güney Amerika ve Avustralya kıtası ile Asya Pasifik Ülkeleri </a:t>
            </a:r>
            <a:r>
              <a:rPr lang="tr-TR" sz="1600" dirty="0" smtClean="0"/>
              <a:t> için destek üst limiti </a:t>
            </a:r>
            <a:endParaRPr lang="tr-TR" sz="1600" dirty="0"/>
          </a:p>
        </p:txBody>
      </p:sp>
      <p:pic>
        <p:nvPicPr>
          <p:cNvPr id="17" name="Picture 5"/>
          <p:cNvPicPr>
            <a:picLocks noChangeAspect="1" noChangeArrowheads="1"/>
          </p:cNvPicPr>
          <p:nvPr/>
        </p:nvPicPr>
        <p:blipFill>
          <a:blip r:embed="rId4" cstate="print"/>
          <a:srcRect/>
          <a:stretch>
            <a:fillRect/>
          </a:stretch>
        </p:blipFill>
        <p:spPr bwMode="auto">
          <a:xfrm>
            <a:off x="5295674" y="5287073"/>
            <a:ext cx="893343" cy="387474"/>
          </a:xfrm>
          <a:prstGeom prst="rect">
            <a:avLst/>
          </a:prstGeom>
          <a:noFill/>
          <a:ln w="9525">
            <a:noFill/>
            <a:miter lim="800000"/>
            <a:headEnd/>
            <a:tailEnd/>
          </a:ln>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986030"/>
            <a:ext cx="8969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480486" y="3979413"/>
            <a:ext cx="4572000" cy="584775"/>
          </a:xfrm>
          <a:prstGeom prst="rect">
            <a:avLst/>
          </a:prstGeom>
        </p:spPr>
        <p:txBody>
          <a:bodyPr>
            <a:spAutoFit/>
          </a:bodyPr>
          <a:lstStyle/>
          <a:p>
            <a:r>
              <a:rPr lang="tr-TR" sz="1600" dirty="0" smtClean="0"/>
              <a:t>Çin </a:t>
            </a:r>
            <a:r>
              <a:rPr lang="tr-TR" sz="1600" dirty="0"/>
              <a:t>Halk Cumhuriyeti dahil diğer ülkeler </a:t>
            </a:r>
            <a:r>
              <a:rPr lang="tr-TR" sz="1600" dirty="0" smtClean="0"/>
              <a:t>için destek üst limiti</a:t>
            </a:r>
            <a:endParaRPr lang="tr-TR" sz="1600" dirty="0"/>
          </a:p>
        </p:txBody>
      </p:sp>
      <p:sp>
        <p:nvSpPr>
          <p:cNvPr id="22" name="26 Yuvarlatılmış Dikdörtgen"/>
          <p:cNvSpPr/>
          <p:nvPr/>
        </p:nvSpPr>
        <p:spPr>
          <a:xfrm>
            <a:off x="6439275" y="2897804"/>
            <a:ext cx="1798119" cy="432047"/>
          </a:xfrm>
          <a:prstGeom prst="roundRect">
            <a:avLst>
              <a:gd name="adj" fmla="val 0"/>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smtClean="0">
                <a:solidFill>
                  <a:srgbClr val="006597"/>
                </a:solidFill>
              </a:rPr>
              <a:t>10.000 TL</a:t>
            </a:r>
            <a:endParaRPr lang="tr-TR" sz="2200" b="1" dirty="0">
              <a:solidFill>
                <a:srgbClr val="006597"/>
              </a:solidFill>
            </a:endParaRPr>
          </a:p>
        </p:txBody>
      </p:sp>
      <p:sp>
        <p:nvSpPr>
          <p:cNvPr id="24" name="26 Yuvarlatılmış Dikdörtgen"/>
          <p:cNvSpPr/>
          <p:nvPr/>
        </p:nvSpPr>
        <p:spPr>
          <a:xfrm>
            <a:off x="6446289" y="3944508"/>
            <a:ext cx="1798119" cy="432047"/>
          </a:xfrm>
          <a:prstGeom prst="roundRect">
            <a:avLst>
              <a:gd name="adj" fmla="val 0"/>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smtClean="0">
                <a:solidFill>
                  <a:srgbClr val="006597"/>
                </a:solidFill>
              </a:rPr>
              <a:t>5.000 TL</a:t>
            </a:r>
            <a:endParaRPr lang="tr-TR" sz="2200" b="1" dirty="0">
              <a:solidFill>
                <a:srgbClr val="006597"/>
              </a:solidFill>
            </a:endParaRPr>
          </a:p>
        </p:txBody>
      </p:sp>
      <p:sp>
        <p:nvSpPr>
          <p:cNvPr id="25" name="26 Yuvarlatılmış Dikdörtgen"/>
          <p:cNvSpPr/>
          <p:nvPr/>
        </p:nvSpPr>
        <p:spPr>
          <a:xfrm>
            <a:off x="6447254" y="5242500"/>
            <a:ext cx="1798119" cy="432047"/>
          </a:xfrm>
          <a:prstGeom prst="roundRect">
            <a:avLst>
              <a:gd name="adj" fmla="val 0"/>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smtClean="0">
                <a:solidFill>
                  <a:srgbClr val="006597"/>
                </a:solidFill>
              </a:rPr>
              <a:t>30.000 TL</a:t>
            </a:r>
            <a:endParaRPr lang="tr-TR" sz="2200" b="1" dirty="0">
              <a:solidFill>
                <a:srgbClr val="006597"/>
              </a:solidFill>
            </a:endParaRPr>
          </a:p>
        </p:txBody>
      </p:sp>
    </p:spTree>
    <p:extLst>
      <p:ext uri="{BB962C8B-B14F-4D97-AF65-F5344CB8AC3E}">
        <p14:creationId xmlns:p14="http://schemas.microsoft.com/office/powerpoint/2010/main" val="3404935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630383" y="412731"/>
            <a:ext cx="409575" cy="419100"/>
          </a:xfrm>
          <a:prstGeom prst="rect">
            <a:avLst/>
          </a:prstGeom>
          <a:noFill/>
          <a:ln w="9525">
            <a:noFill/>
            <a:miter lim="800000"/>
            <a:headEnd/>
            <a:tailEnd/>
          </a:ln>
        </p:spPr>
      </p:pic>
      <p:sp>
        <p:nvSpPr>
          <p:cNvPr id="4" name="5 Metin kutusu"/>
          <p:cNvSpPr txBox="1">
            <a:spLocks noChangeArrowheads="1"/>
          </p:cNvSpPr>
          <p:nvPr/>
        </p:nvSpPr>
        <p:spPr bwMode="auto">
          <a:xfrm>
            <a:off x="1245101" y="505336"/>
            <a:ext cx="31646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200" b="1" dirty="0">
                <a:solidFill>
                  <a:srgbClr val="006597"/>
                </a:solidFill>
              </a:rPr>
              <a:t>NİTELİKLİ ELEMAN İSTİHDAM  </a:t>
            </a:r>
            <a:r>
              <a:rPr lang="tr-TR" sz="1200" b="1" dirty="0" smtClean="0">
                <a:solidFill>
                  <a:srgbClr val="006597"/>
                </a:solidFill>
              </a:rPr>
              <a:t>DESTEĞİ</a:t>
            </a:r>
            <a:endParaRPr lang="tr-TR" sz="1200" b="1" dirty="0">
              <a:solidFill>
                <a:srgbClr val="006597"/>
              </a:solidFill>
            </a:endParaRPr>
          </a:p>
        </p:txBody>
      </p:sp>
      <p:pic>
        <p:nvPicPr>
          <p:cNvPr id="5" name="Picture 6"/>
          <p:cNvPicPr>
            <a:picLocks noChangeAspect="1" noChangeArrowheads="1"/>
          </p:cNvPicPr>
          <p:nvPr/>
        </p:nvPicPr>
        <p:blipFill>
          <a:blip r:embed="rId3" cstate="print"/>
          <a:srcRect/>
          <a:stretch>
            <a:fillRect/>
          </a:stretch>
        </p:blipFill>
        <p:spPr bwMode="auto">
          <a:xfrm>
            <a:off x="3161051" y="831831"/>
            <a:ext cx="219075" cy="228600"/>
          </a:xfrm>
          <a:prstGeom prst="rect">
            <a:avLst/>
          </a:prstGeom>
          <a:noFill/>
          <a:ln w="9525">
            <a:noFill/>
            <a:miter lim="800000"/>
            <a:headEnd/>
            <a:tailEnd/>
          </a:ln>
        </p:spPr>
      </p:pic>
      <p:sp>
        <p:nvSpPr>
          <p:cNvPr id="6" name="20 Metin kutusu"/>
          <p:cNvSpPr txBox="1"/>
          <p:nvPr/>
        </p:nvSpPr>
        <p:spPr>
          <a:xfrm>
            <a:off x="3424205" y="782335"/>
            <a:ext cx="5677966" cy="5570756"/>
          </a:xfrm>
          <a:prstGeom prst="rect">
            <a:avLst/>
          </a:prstGeom>
          <a:noFill/>
        </p:spPr>
        <p:txBody>
          <a:bodyPr wrap="square" rtlCol="0">
            <a:spAutoFit/>
          </a:bodyPr>
          <a:lstStyle/>
          <a:p>
            <a:pPr algn="just"/>
            <a:r>
              <a:rPr lang="tr-TR" sz="1400" b="1" dirty="0" smtClean="0">
                <a:solidFill>
                  <a:prstClr val="black"/>
                </a:solidFill>
              </a:rPr>
              <a:t>Bu </a:t>
            </a:r>
            <a:r>
              <a:rPr lang="tr-TR" sz="1400" b="1" dirty="0">
                <a:solidFill>
                  <a:prstClr val="black"/>
                </a:solidFill>
              </a:rPr>
              <a:t>destek, işletmede </a:t>
            </a:r>
            <a:r>
              <a:rPr lang="tr-TR" sz="1400" b="1" dirty="0" smtClean="0">
                <a:solidFill>
                  <a:prstClr val="black"/>
                </a:solidFill>
              </a:rPr>
              <a:t>işe giriş tarihi itibariyle </a:t>
            </a:r>
            <a:r>
              <a:rPr lang="tr-TR" sz="1400" b="1" dirty="0">
                <a:solidFill>
                  <a:srgbClr val="FF0000"/>
                </a:solidFill>
              </a:rPr>
              <a:t>12 (on iki) </a:t>
            </a:r>
            <a:r>
              <a:rPr lang="tr-TR" sz="1400" b="1" dirty="0">
                <a:solidFill>
                  <a:prstClr val="black"/>
                </a:solidFill>
              </a:rPr>
              <a:t>ay içinde istihdam edilmemiş </a:t>
            </a:r>
            <a:r>
              <a:rPr lang="tr-TR" sz="1400" b="1" dirty="0" smtClean="0">
                <a:solidFill>
                  <a:prstClr val="black"/>
                </a:solidFill>
              </a:rPr>
              <a:t>yükseköğretim kurumundan </a:t>
            </a:r>
            <a:r>
              <a:rPr lang="tr-TR" sz="1400" b="1" dirty="0">
                <a:solidFill>
                  <a:prstClr val="black"/>
                </a:solidFill>
              </a:rPr>
              <a:t>mezun ve işletmede tam zamanlı olarak çalışacak eleman için </a:t>
            </a:r>
            <a:r>
              <a:rPr lang="tr-TR" sz="1400" b="1" dirty="0" smtClean="0">
                <a:solidFill>
                  <a:prstClr val="black"/>
                </a:solidFill>
              </a:rPr>
              <a:t>verilir.</a:t>
            </a:r>
          </a:p>
          <a:p>
            <a:pPr algn="just"/>
            <a:endParaRPr lang="tr-TR" sz="500" b="1" dirty="0" smtClean="0">
              <a:solidFill>
                <a:prstClr val="black"/>
              </a:solidFill>
            </a:endParaRPr>
          </a:p>
          <a:p>
            <a:pPr algn="just"/>
            <a:r>
              <a:rPr lang="tr-TR" sz="1400" b="1" dirty="0"/>
              <a:t>İşletmenin bu destekten yararlanabilmesi için, nitelikli elemanın işe giriş tarihinden önceki işletmenin son </a:t>
            </a:r>
            <a:r>
              <a:rPr lang="tr-TR" sz="1400" b="1" dirty="0">
                <a:solidFill>
                  <a:srgbClr val="FF0000"/>
                </a:solidFill>
              </a:rPr>
              <a:t>6 (altı) </a:t>
            </a:r>
            <a:r>
              <a:rPr lang="tr-TR" sz="1400" b="1" dirty="0"/>
              <a:t>aya ait SGK Tahakkuk Fişlerinin gün sayısı toplamının en az </a:t>
            </a:r>
            <a:r>
              <a:rPr lang="tr-TR" sz="1400" b="1" dirty="0">
                <a:solidFill>
                  <a:srgbClr val="FF0000"/>
                </a:solidFill>
              </a:rPr>
              <a:t>900 (dokuz yüz) </a:t>
            </a:r>
            <a:r>
              <a:rPr lang="tr-TR" sz="1400" b="1" dirty="0"/>
              <a:t>gün olması gerekir. Bu koşul, </a:t>
            </a:r>
            <a:r>
              <a:rPr lang="tr-TR" sz="1400" b="1" dirty="0" smtClean="0">
                <a:solidFill>
                  <a:prstClr val="black"/>
                </a:solidFill>
              </a:rPr>
              <a:t>öncelikli teknoloji alanlarında faaliyet gösteren işletmeler için aranmaz.</a:t>
            </a:r>
          </a:p>
          <a:p>
            <a:pPr algn="just"/>
            <a:endParaRPr lang="tr-TR" sz="500" b="1" dirty="0" smtClean="0">
              <a:solidFill>
                <a:prstClr val="black"/>
              </a:solidFill>
            </a:endParaRPr>
          </a:p>
          <a:p>
            <a:pPr algn="just"/>
            <a:r>
              <a:rPr lang="tr-TR" sz="1400" b="1" dirty="0"/>
              <a:t>İşletmeye program süresince destek üst limiti dâhilinde en fazla </a:t>
            </a:r>
            <a:r>
              <a:rPr lang="tr-TR" sz="1400" b="1" dirty="0">
                <a:solidFill>
                  <a:srgbClr val="FF0000"/>
                </a:solidFill>
              </a:rPr>
              <a:t>4 (dört)</a:t>
            </a:r>
            <a:r>
              <a:rPr lang="tr-TR" sz="1400" b="1" dirty="0"/>
              <a:t> nitelikli eleman için destek ödemesi </a:t>
            </a:r>
            <a:r>
              <a:rPr lang="tr-TR" sz="1400" b="1" dirty="0" smtClean="0"/>
              <a:t>yapılır.</a:t>
            </a:r>
          </a:p>
          <a:p>
            <a:pPr algn="just"/>
            <a:endParaRPr lang="tr-TR" sz="500" b="1" dirty="0" smtClean="0"/>
          </a:p>
          <a:p>
            <a:pPr algn="just"/>
            <a:r>
              <a:rPr lang="tr-TR" sz="1400" b="1" dirty="0"/>
              <a:t>Her yıla ait Asgari Ücret Tespit Komisyonunca belirlenen işçinin bir günlük normal çalışma karşılığı asgari ücreti üzerinden hesaplanan Asgari Geçim İndirimi (bekâr ve çocuksuz) dahil aylık net asgari ücret tutarının 30 (otuz)’a bölünmesi ile elde edilen tutarın öğrenim durumu katsayısı ile çarpımı sonucunda günlük destek üst limiti belirlenir. Destek üst limitinin belirlenmesinde öğrenim durumu katsayısı; 2 (iki) yıllık meslek yüksekokulu ve ön lisans mezunları için 1,25 (bir yirmi beş), lisans mezunları için 1,5 (bir buçuk), yüksek lisans mezunları için 1,75 (bir yetmiş beş), doktora mezunları için 2 (iki) olarak </a:t>
            </a:r>
            <a:r>
              <a:rPr lang="tr-TR" sz="1400" b="1" dirty="0" smtClean="0"/>
              <a:t>uygulanır.</a:t>
            </a:r>
          </a:p>
          <a:p>
            <a:pPr algn="just"/>
            <a:endParaRPr lang="tr-TR" sz="500" b="1" dirty="0">
              <a:solidFill>
                <a:prstClr val="black"/>
              </a:solidFill>
            </a:endParaRPr>
          </a:p>
          <a:p>
            <a:pPr algn="just"/>
            <a:r>
              <a:rPr lang="tr-TR" sz="1400" b="1" dirty="0" smtClean="0"/>
              <a:t>Günlük tutarların, </a:t>
            </a:r>
            <a:r>
              <a:rPr lang="tr-TR" sz="1400" b="1" dirty="0"/>
              <a:t>çalışma gün sayısı ile çarpımı sonucunda çıkan tutarın destek oranıyla çarpılmasıyla aylık destek tutarı belirlenir. </a:t>
            </a:r>
            <a:endParaRPr lang="tr-TR" sz="1400" b="1" dirty="0" smtClean="0"/>
          </a:p>
          <a:p>
            <a:pPr algn="just"/>
            <a:endParaRPr lang="tr-TR" sz="500" b="1" dirty="0" smtClean="0"/>
          </a:p>
          <a:p>
            <a:pPr algn="just"/>
            <a:r>
              <a:rPr lang="tr-TR" sz="1400" b="1" dirty="0"/>
              <a:t>Nitelikli eleman istihdam desteği kapsamında istihdam edilecek elemanın; yeni mezun, kadın, engelli, birinci derece şehit yakını veya gazi olması halinde destek oranına </a:t>
            </a:r>
            <a:r>
              <a:rPr lang="tr-TR" sz="1400" b="1" dirty="0">
                <a:solidFill>
                  <a:srgbClr val="FF0000"/>
                </a:solidFill>
              </a:rPr>
              <a:t>% 20 (yirmi) </a:t>
            </a:r>
            <a:r>
              <a:rPr lang="tr-TR" sz="1400" b="1" dirty="0"/>
              <a:t>ilave edilir</a:t>
            </a:r>
            <a:r>
              <a:rPr lang="tr-TR" sz="1400" dirty="0"/>
              <a:t>. </a:t>
            </a:r>
            <a:endParaRPr lang="tr-TR" sz="1400" b="1" dirty="0">
              <a:solidFill>
                <a:prstClr val="black"/>
              </a:solidFill>
            </a:endParaRPr>
          </a:p>
        </p:txBody>
      </p:sp>
      <p:sp>
        <p:nvSpPr>
          <p:cNvPr id="12" name="4 Metin kutusu"/>
          <p:cNvSpPr txBox="1"/>
          <p:nvPr/>
        </p:nvSpPr>
        <p:spPr>
          <a:xfrm>
            <a:off x="107504" y="27448"/>
            <a:ext cx="8136904" cy="523220"/>
          </a:xfrm>
          <a:prstGeom prst="rect">
            <a:avLst/>
          </a:prstGeom>
          <a:noFill/>
        </p:spPr>
        <p:txBody>
          <a:bodyPr wrap="square" rtlCol="0">
            <a:spAutoFit/>
          </a:bodyPr>
          <a:lstStyle/>
          <a:p>
            <a:pPr algn="ctr"/>
            <a:r>
              <a:rPr lang="tr-TR" sz="2800" b="1" dirty="0">
                <a:solidFill>
                  <a:srgbClr val="00B3D2"/>
                </a:solidFill>
              </a:rPr>
              <a:t>İşletme Geliştirme Destek Programı</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900" y="130152"/>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3 Metin kutusu"/>
          <p:cNvSpPr txBox="1"/>
          <p:nvPr/>
        </p:nvSpPr>
        <p:spPr>
          <a:xfrm>
            <a:off x="282869" y="6125161"/>
            <a:ext cx="5086477" cy="646331"/>
          </a:xfrm>
          <a:prstGeom prst="rect">
            <a:avLst/>
          </a:prstGeom>
          <a:noFill/>
        </p:spPr>
        <p:txBody>
          <a:bodyPr wrap="square" rtlCol="0">
            <a:spAutoFit/>
          </a:bodyPr>
          <a:lstStyle/>
          <a:p>
            <a:pPr algn="ctr"/>
            <a:r>
              <a:rPr lang="tr-TR" b="1" dirty="0" smtClean="0">
                <a:solidFill>
                  <a:srgbClr val="FFC000"/>
                </a:solidFill>
              </a:rPr>
              <a:t>Program kapsamında sağlanacak </a:t>
            </a:r>
          </a:p>
          <a:p>
            <a:pPr algn="ctr"/>
            <a:r>
              <a:rPr lang="tr-TR" b="1" dirty="0" smtClean="0">
                <a:solidFill>
                  <a:srgbClr val="FFC000"/>
                </a:solidFill>
              </a:rPr>
              <a:t>destek üst limit</a:t>
            </a:r>
          </a:p>
        </p:txBody>
      </p:sp>
      <p:pic>
        <p:nvPicPr>
          <p:cNvPr id="23" name="Picture 5"/>
          <p:cNvPicPr>
            <a:picLocks noChangeAspect="1" noChangeArrowheads="1"/>
          </p:cNvPicPr>
          <p:nvPr/>
        </p:nvPicPr>
        <p:blipFill>
          <a:blip r:embed="rId5" cstate="print"/>
          <a:srcRect/>
          <a:stretch>
            <a:fillRect/>
          </a:stretch>
        </p:blipFill>
        <p:spPr bwMode="auto">
          <a:xfrm>
            <a:off x="5076056" y="6212379"/>
            <a:ext cx="893343" cy="387474"/>
          </a:xfrm>
          <a:prstGeom prst="rect">
            <a:avLst/>
          </a:prstGeom>
          <a:noFill/>
          <a:ln w="9525">
            <a:noFill/>
            <a:miter lim="800000"/>
            <a:headEnd/>
            <a:tailEnd/>
          </a:ln>
        </p:spPr>
      </p:pic>
      <p:sp>
        <p:nvSpPr>
          <p:cNvPr id="24" name="26 Yuvarlatılmış Dikdörtgen"/>
          <p:cNvSpPr/>
          <p:nvPr/>
        </p:nvSpPr>
        <p:spPr>
          <a:xfrm>
            <a:off x="6539508" y="6232304"/>
            <a:ext cx="1798119" cy="432047"/>
          </a:xfrm>
          <a:prstGeom prst="roundRect">
            <a:avLst>
              <a:gd name="adj" fmla="val 3159"/>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b="1" dirty="0" smtClean="0">
              <a:solidFill>
                <a:srgbClr val="006597"/>
              </a:solidFill>
            </a:endParaRPr>
          </a:p>
          <a:p>
            <a:pPr algn="ctr"/>
            <a:r>
              <a:rPr lang="tr-TR" sz="2200" b="1" dirty="0">
                <a:solidFill>
                  <a:srgbClr val="006597"/>
                </a:solidFill>
              </a:rPr>
              <a:t>5</a:t>
            </a:r>
            <a:r>
              <a:rPr lang="tr-TR" sz="2200" b="1" dirty="0" smtClean="0">
                <a:solidFill>
                  <a:srgbClr val="006597"/>
                </a:solidFill>
              </a:rPr>
              <a:t>0.000 TL</a:t>
            </a:r>
            <a:endParaRPr lang="tr-TR" sz="2200" b="1" dirty="0">
              <a:solidFill>
                <a:srgbClr val="006597"/>
              </a:solidFill>
            </a:endParaRPr>
          </a:p>
          <a:p>
            <a:pPr algn="ctr"/>
            <a:r>
              <a:rPr lang="tr-TR" sz="2200" b="1" dirty="0" smtClean="0">
                <a:solidFill>
                  <a:srgbClr val="006597"/>
                </a:solidFill>
              </a:rPr>
              <a:t> </a:t>
            </a:r>
            <a:endParaRPr lang="tr-TR" sz="2200" b="1" dirty="0">
              <a:solidFill>
                <a:srgbClr val="006597"/>
              </a:solidFill>
            </a:endParaRPr>
          </a:p>
        </p:txBody>
      </p:sp>
      <p:pic>
        <p:nvPicPr>
          <p:cNvPr id="15" name="Picture 6"/>
          <p:cNvPicPr>
            <a:picLocks noChangeAspect="1" noChangeArrowheads="1"/>
          </p:cNvPicPr>
          <p:nvPr/>
        </p:nvPicPr>
        <p:blipFill>
          <a:blip r:embed="rId3" cstate="print"/>
          <a:srcRect/>
          <a:stretch>
            <a:fillRect/>
          </a:stretch>
        </p:blipFill>
        <p:spPr bwMode="auto">
          <a:xfrm>
            <a:off x="3188529" y="1552118"/>
            <a:ext cx="219075" cy="228600"/>
          </a:xfrm>
          <a:prstGeom prst="rect">
            <a:avLst/>
          </a:prstGeom>
          <a:noFill/>
          <a:ln w="9525">
            <a:noFill/>
            <a:miter lim="800000"/>
            <a:headEnd/>
            <a:tailEnd/>
          </a:ln>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644" y="1055322"/>
            <a:ext cx="2259531" cy="231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480" y="2515339"/>
            <a:ext cx="2127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242" y="2953555"/>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795" y="5000475"/>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1694" y="5455756"/>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174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etin kutusu"/>
          <p:cNvSpPr txBox="1">
            <a:spLocks noChangeArrowheads="1"/>
          </p:cNvSpPr>
          <p:nvPr/>
        </p:nvSpPr>
        <p:spPr bwMode="auto">
          <a:xfrm>
            <a:off x="540240" y="864285"/>
            <a:ext cx="2117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600" b="1" dirty="0" smtClean="0">
                <a:solidFill>
                  <a:srgbClr val="006597"/>
                </a:solidFill>
              </a:rPr>
              <a:t>TASARIM  DESTEĞİ</a:t>
            </a:r>
            <a:endParaRPr lang="tr-TR" sz="1600" b="1" dirty="0">
              <a:solidFill>
                <a:srgbClr val="006597"/>
              </a:solidFill>
            </a:endParaRPr>
          </a:p>
        </p:txBody>
      </p:sp>
      <p:pic>
        <p:nvPicPr>
          <p:cNvPr id="5" name="Picture 6"/>
          <p:cNvPicPr>
            <a:picLocks noChangeAspect="1" noChangeArrowheads="1"/>
          </p:cNvPicPr>
          <p:nvPr/>
        </p:nvPicPr>
        <p:blipFill>
          <a:blip r:embed="rId2" cstate="print"/>
          <a:srcRect/>
          <a:stretch>
            <a:fillRect/>
          </a:stretch>
        </p:blipFill>
        <p:spPr bwMode="auto">
          <a:xfrm>
            <a:off x="3124981" y="1088539"/>
            <a:ext cx="219075" cy="228600"/>
          </a:xfrm>
          <a:prstGeom prst="rect">
            <a:avLst/>
          </a:prstGeom>
          <a:noFill/>
          <a:ln w="9525">
            <a:noFill/>
            <a:miter lim="800000"/>
            <a:headEnd/>
            <a:tailEnd/>
          </a:ln>
        </p:spPr>
      </p:pic>
      <p:sp>
        <p:nvSpPr>
          <p:cNvPr id="6" name="20 Metin kutusu"/>
          <p:cNvSpPr txBox="1"/>
          <p:nvPr/>
        </p:nvSpPr>
        <p:spPr>
          <a:xfrm>
            <a:off x="3339263" y="754900"/>
            <a:ext cx="5677966" cy="4370427"/>
          </a:xfrm>
          <a:prstGeom prst="rect">
            <a:avLst/>
          </a:prstGeom>
          <a:noFill/>
        </p:spPr>
        <p:txBody>
          <a:bodyPr wrap="square" rtlCol="0">
            <a:spAutoFit/>
          </a:bodyPr>
          <a:lstStyle/>
          <a:p>
            <a:pPr algn="just">
              <a:tabLst>
                <a:tab pos="1979613" algn="l"/>
              </a:tabLst>
            </a:pPr>
            <a:endParaRPr lang="tr-TR" sz="2000" b="1" dirty="0" smtClean="0">
              <a:solidFill>
                <a:prstClr val="black"/>
              </a:solidFill>
            </a:endParaRPr>
          </a:p>
          <a:p>
            <a:pPr algn="just">
              <a:tabLst>
                <a:tab pos="1979613" algn="l"/>
              </a:tabLst>
            </a:pPr>
            <a:r>
              <a:rPr lang="tr-TR" sz="1600" b="1" dirty="0">
                <a:solidFill>
                  <a:prstClr val="black"/>
                </a:solidFill>
              </a:rPr>
              <a:t>İşletmelerin; Endüstriyel Tasarımcılar Meslek Kuruluşu Derneği, </a:t>
            </a:r>
            <a:r>
              <a:rPr lang="tr-TR" sz="1600" b="1" dirty="0" smtClean="0">
                <a:solidFill>
                  <a:prstClr val="black"/>
                </a:solidFill>
              </a:rPr>
              <a:t>Grafikerler Meslek </a:t>
            </a:r>
            <a:r>
              <a:rPr lang="tr-TR" sz="1600" b="1" dirty="0">
                <a:solidFill>
                  <a:prstClr val="black"/>
                </a:solidFill>
              </a:rPr>
              <a:t>Kuruluşu Derneği, Moda Tasarımcıları Derneği ve İç Mimarlar Odası üyeleri </a:t>
            </a:r>
            <a:r>
              <a:rPr lang="tr-TR" sz="1600" b="1" dirty="0" smtClean="0">
                <a:solidFill>
                  <a:prstClr val="black"/>
                </a:solidFill>
              </a:rPr>
              <a:t>ile üyelerinin</a:t>
            </a:r>
            <a:r>
              <a:rPr lang="tr-TR" sz="1600" b="1" dirty="0">
                <a:solidFill>
                  <a:prstClr val="black"/>
                </a:solidFill>
              </a:rPr>
              <a:t>; sahibi, ortağı veya çalışanı olduğu firmalardan, üniversitelerden, </a:t>
            </a:r>
            <a:r>
              <a:rPr lang="tr-TR" sz="1600" b="1" dirty="0" smtClean="0">
                <a:solidFill>
                  <a:prstClr val="black"/>
                </a:solidFill>
              </a:rPr>
              <a:t>Gaziantep Bölgesel </a:t>
            </a:r>
            <a:r>
              <a:rPr lang="tr-TR" sz="1600" b="1" dirty="0">
                <a:solidFill>
                  <a:prstClr val="black"/>
                </a:solidFill>
              </a:rPr>
              <a:t>Endüstriyel Tasarım ve </a:t>
            </a:r>
            <a:r>
              <a:rPr lang="tr-TR" sz="1600" b="1" dirty="0" err="1">
                <a:solidFill>
                  <a:prstClr val="black"/>
                </a:solidFill>
              </a:rPr>
              <a:t>Hibrit</a:t>
            </a:r>
            <a:r>
              <a:rPr lang="tr-TR" sz="1600" b="1" dirty="0">
                <a:solidFill>
                  <a:prstClr val="black"/>
                </a:solidFill>
              </a:rPr>
              <a:t> Modelleme Merkezi (GETHAM)’</a:t>
            </a:r>
            <a:r>
              <a:rPr lang="tr-TR" sz="1600" b="1" dirty="0" err="1">
                <a:solidFill>
                  <a:prstClr val="black"/>
                </a:solidFill>
              </a:rPr>
              <a:t>nden</a:t>
            </a:r>
            <a:r>
              <a:rPr lang="tr-TR" sz="1600" b="1" dirty="0">
                <a:solidFill>
                  <a:prstClr val="black"/>
                </a:solidFill>
              </a:rPr>
              <a:t> ve </a:t>
            </a:r>
            <a:r>
              <a:rPr lang="tr-TR" sz="1600" b="1" dirty="0" smtClean="0">
                <a:solidFill>
                  <a:prstClr val="black"/>
                </a:solidFill>
              </a:rPr>
              <a:t>28/2/2008 tarihli </a:t>
            </a:r>
            <a:r>
              <a:rPr lang="tr-TR" sz="1600" b="1" dirty="0">
                <a:solidFill>
                  <a:prstClr val="black"/>
                </a:solidFill>
              </a:rPr>
              <a:t>ve 5746 sayılı Araştırma, Geliştirme ve Tasarım Faaliyetlerinin </a:t>
            </a:r>
            <a:r>
              <a:rPr lang="tr-TR" sz="1600" b="1" dirty="0" smtClean="0">
                <a:solidFill>
                  <a:prstClr val="black"/>
                </a:solidFill>
              </a:rPr>
              <a:t>Desteklenmesi Hakkında </a:t>
            </a:r>
            <a:r>
              <a:rPr lang="tr-TR" sz="1600" b="1" dirty="0">
                <a:solidFill>
                  <a:prstClr val="black"/>
                </a:solidFill>
              </a:rPr>
              <a:t>Kanun kapsamındaki tasarım merkezlerinden ürün tasarımına yönelik </a:t>
            </a:r>
            <a:r>
              <a:rPr lang="tr-TR" sz="1600" b="1" dirty="0" smtClean="0">
                <a:solidFill>
                  <a:prstClr val="black"/>
                </a:solidFill>
              </a:rPr>
              <a:t>hizmet alımlarına </a:t>
            </a:r>
            <a:r>
              <a:rPr lang="tr-TR" sz="1600" b="1" dirty="0">
                <a:solidFill>
                  <a:prstClr val="black"/>
                </a:solidFill>
              </a:rPr>
              <a:t>destek </a:t>
            </a:r>
            <a:r>
              <a:rPr lang="tr-TR" sz="1600" b="1" dirty="0" smtClean="0">
                <a:solidFill>
                  <a:prstClr val="black"/>
                </a:solidFill>
              </a:rPr>
              <a:t>verilir.</a:t>
            </a:r>
          </a:p>
          <a:p>
            <a:pPr algn="just">
              <a:tabLst>
                <a:tab pos="1979613" algn="l"/>
              </a:tabLst>
            </a:pPr>
            <a:endParaRPr lang="tr-TR" sz="1600" b="1" dirty="0" smtClean="0">
              <a:solidFill>
                <a:prstClr val="black"/>
              </a:solidFill>
            </a:endParaRPr>
          </a:p>
          <a:p>
            <a:pPr algn="just">
              <a:tabLst>
                <a:tab pos="1979613" algn="l"/>
              </a:tabLst>
            </a:pPr>
            <a:r>
              <a:rPr lang="tr-TR" sz="1600" b="1" dirty="0">
                <a:solidFill>
                  <a:prstClr val="black"/>
                </a:solidFill>
              </a:rPr>
              <a:t>Her bir ürün tasarımı için destek üst limiti </a:t>
            </a:r>
            <a:r>
              <a:rPr lang="tr-TR" sz="1600" b="1" dirty="0">
                <a:solidFill>
                  <a:srgbClr val="FF0000"/>
                </a:solidFill>
              </a:rPr>
              <a:t>2.000 (iki bin) TL’dir. </a:t>
            </a:r>
            <a:r>
              <a:rPr lang="tr-TR" sz="1600" b="1" dirty="0">
                <a:solidFill>
                  <a:prstClr val="black"/>
                </a:solidFill>
              </a:rPr>
              <a:t>Ancak </a:t>
            </a:r>
            <a:r>
              <a:rPr lang="tr-TR" sz="1600" b="1" dirty="0" smtClean="0">
                <a:solidFill>
                  <a:prstClr val="black"/>
                </a:solidFill>
              </a:rPr>
              <a:t>ürün tasarımının </a:t>
            </a:r>
            <a:r>
              <a:rPr lang="tr-TR" sz="1600" b="1" dirty="0">
                <a:solidFill>
                  <a:prstClr val="black"/>
                </a:solidFill>
              </a:rPr>
              <a:t>Patent Belgesi, Faydalı Model Belgesi, Endüstriyel Tasarım Tescil Belgesi </a:t>
            </a:r>
            <a:r>
              <a:rPr lang="tr-TR" sz="1600" b="1" dirty="0" smtClean="0">
                <a:solidFill>
                  <a:prstClr val="black"/>
                </a:solidFill>
              </a:rPr>
              <a:t>veya Entegre </a:t>
            </a:r>
            <a:r>
              <a:rPr lang="tr-TR" sz="1600" b="1" dirty="0">
                <a:solidFill>
                  <a:prstClr val="black"/>
                </a:solidFill>
              </a:rPr>
              <a:t>Devre Topografyaları Tescil Belgesi alımı ile sonuçlanmış olması halinde destek </a:t>
            </a:r>
            <a:r>
              <a:rPr lang="tr-TR" sz="1600" b="1" dirty="0" smtClean="0">
                <a:solidFill>
                  <a:prstClr val="black"/>
                </a:solidFill>
              </a:rPr>
              <a:t>üst limiti </a:t>
            </a:r>
            <a:r>
              <a:rPr lang="tr-TR" sz="1600" b="1" dirty="0">
                <a:solidFill>
                  <a:srgbClr val="FF0000"/>
                </a:solidFill>
              </a:rPr>
              <a:t>10.000 (on bin) </a:t>
            </a:r>
            <a:r>
              <a:rPr lang="tr-TR" sz="1600" b="1" dirty="0" smtClean="0">
                <a:solidFill>
                  <a:srgbClr val="FF0000"/>
                </a:solidFill>
              </a:rPr>
              <a:t>TL’dir.</a:t>
            </a:r>
            <a:endParaRPr lang="tr-TR" sz="1600" b="1" dirty="0">
              <a:solidFill>
                <a:srgbClr val="FF0000"/>
              </a:solidFill>
            </a:endParaRPr>
          </a:p>
          <a:p>
            <a:pPr algn="just">
              <a:tabLst>
                <a:tab pos="1979613" algn="l"/>
              </a:tabLst>
            </a:pPr>
            <a:endParaRPr lang="tr-TR" b="1" dirty="0">
              <a:solidFill>
                <a:prstClr val="black"/>
              </a:solidFill>
            </a:endParaRPr>
          </a:p>
        </p:txBody>
      </p:sp>
      <p:sp>
        <p:nvSpPr>
          <p:cNvPr id="12" name="4 Metin kutusu"/>
          <p:cNvSpPr txBox="1"/>
          <p:nvPr/>
        </p:nvSpPr>
        <p:spPr>
          <a:xfrm>
            <a:off x="107504" y="103961"/>
            <a:ext cx="8136904" cy="523220"/>
          </a:xfrm>
          <a:prstGeom prst="rect">
            <a:avLst/>
          </a:prstGeom>
          <a:noFill/>
        </p:spPr>
        <p:txBody>
          <a:bodyPr wrap="square" rtlCol="0">
            <a:spAutoFit/>
          </a:bodyPr>
          <a:lstStyle/>
          <a:p>
            <a:pPr algn="ctr"/>
            <a:r>
              <a:rPr lang="tr-TR" sz="2800" b="1" dirty="0" smtClean="0">
                <a:solidFill>
                  <a:srgbClr val="00B3D2"/>
                </a:solidFill>
              </a:rPr>
              <a:t>İşletme Geliştirme </a:t>
            </a:r>
            <a:r>
              <a:rPr lang="tr-TR" sz="2800" b="1" dirty="0">
                <a:solidFill>
                  <a:srgbClr val="00B3D2"/>
                </a:solidFill>
              </a:rPr>
              <a:t>Destek Programı</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900" y="130152"/>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3 Metin kutusu"/>
          <p:cNvSpPr txBox="1"/>
          <p:nvPr/>
        </p:nvSpPr>
        <p:spPr>
          <a:xfrm>
            <a:off x="260935" y="5255343"/>
            <a:ext cx="5086477" cy="830997"/>
          </a:xfrm>
          <a:prstGeom prst="rect">
            <a:avLst/>
          </a:prstGeom>
          <a:noFill/>
        </p:spPr>
        <p:txBody>
          <a:bodyPr wrap="square" rtlCol="0">
            <a:spAutoFit/>
          </a:bodyPr>
          <a:lstStyle/>
          <a:p>
            <a:pPr algn="ctr"/>
            <a:r>
              <a:rPr lang="tr-TR" sz="2400" b="1" dirty="0" smtClean="0">
                <a:solidFill>
                  <a:srgbClr val="FFC000"/>
                </a:solidFill>
              </a:rPr>
              <a:t>Program kapsamında sağlanacak </a:t>
            </a:r>
          </a:p>
          <a:p>
            <a:pPr algn="ctr"/>
            <a:r>
              <a:rPr lang="tr-TR" sz="2400" b="1" dirty="0" smtClean="0">
                <a:solidFill>
                  <a:srgbClr val="FFC000"/>
                </a:solidFill>
              </a:rPr>
              <a:t>destek üst limit</a:t>
            </a:r>
          </a:p>
        </p:txBody>
      </p:sp>
      <p:pic>
        <p:nvPicPr>
          <p:cNvPr id="23" name="Picture 5"/>
          <p:cNvPicPr>
            <a:picLocks noChangeAspect="1" noChangeArrowheads="1"/>
          </p:cNvPicPr>
          <p:nvPr/>
        </p:nvPicPr>
        <p:blipFill>
          <a:blip r:embed="rId4" cstate="print"/>
          <a:srcRect/>
          <a:stretch>
            <a:fillRect/>
          </a:stretch>
        </p:blipFill>
        <p:spPr bwMode="auto">
          <a:xfrm>
            <a:off x="5300910" y="5477105"/>
            <a:ext cx="893343" cy="387474"/>
          </a:xfrm>
          <a:prstGeom prst="rect">
            <a:avLst/>
          </a:prstGeom>
          <a:noFill/>
          <a:ln w="9525">
            <a:noFill/>
            <a:miter lim="800000"/>
            <a:headEnd/>
            <a:tailEnd/>
          </a:ln>
        </p:spPr>
      </p:pic>
      <p:sp>
        <p:nvSpPr>
          <p:cNvPr id="24" name="26 Yuvarlatılmış Dikdörtgen"/>
          <p:cNvSpPr/>
          <p:nvPr/>
        </p:nvSpPr>
        <p:spPr>
          <a:xfrm>
            <a:off x="6639876" y="5454818"/>
            <a:ext cx="1798119" cy="432047"/>
          </a:xfrm>
          <a:prstGeom prst="roundRect">
            <a:avLst>
              <a:gd name="adj" fmla="val 3159"/>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b="1" dirty="0" smtClean="0">
              <a:solidFill>
                <a:srgbClr val="006597"/>
              </a:solidFill>
            </a:endParaRPr>
          </a:p>
          <a:p>
            <a:pPr algn="ctr"/>
            <a:r>
              <a:rPr lang="tr-TR" sz="2200" b="1" dirty="0" smtClean="0">
                <a:solidFill>
                  <a:srgbClr val="006597"/>
                </a:solidFill>
              </a:rPr>
              <a:t>50.000 TL</a:t>
            </a:r>
            <a:endParaRPr lang="tr-TR" sz="2200" b="1" dirty="0">
              <a:solidFill>
                <a:srgbClr val="006597"/>
              </a:solidFill>
            </a:endParaRPr>
          </a:p>
          <a:p>
            <a:pPr algn="ctr"/>
            <a:r>
              <a:rPr lang="tr-TR" sz="2200" b="1" dirty="0" smtClean="0">
                <a:solidFill>
                  <a:srgbClr val="006597"/>
                </a:solidFill>
              </a:rPr>
              <a:t> </a:t>
            </a:r>
            <a:endParaRPr lang="tr-TR" sz="2200" b="1" dirty="0">
              <a:solidFill>
                <a:srgbClr val="006597"/>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240" y="1403833"/>
            <a:ext cx="2584741" cy="237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1774" y="3537763"/>
            <a:ext cx="2190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905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etin kutusu"/>
          <p:cNvSpPr txBox="1">
            <a:spLocks noChangeArrowheads="1"/>
          </p:cNvSpPr>
          <p:nvPr/>
        </p:nvSpPr>
        <p:spPr bwMode="auto">
          <a:xfrm>
            <a:off x="1271208" y="864285"/>
            <a:ext cx="3770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600" b="1" dirty="0">
                <a:solidFill>
                  <a:srgbClr val="006597"/>
                </a:solidFill>
              </a:rPr>
              <a:t>SINAİ MÜLKİYET HAKLARI </a:t>
            </a:r>
            <a:r>
              <a:rPr lang="tr-TR" sz="1600" b="1" dirty="0" smtClean="0">
                <a:solidFill>
                  <a:srgbClr val="006597"/>
                </a:solidFill>
              </a:rPr>
              <a:t>DESTEĞİ</a:t>
            </a:r>
            <a:endParaRPr lang="tr-TR" sz="1600" b="1" dirty="0">
              <a:solidFill>
                <a:srgbClr val="006597"/>
              </a:solidFill>
            </a:endParaRPr>
          </a:p>
        </p:txBody>
      </p:sp>
      <p:pic>
        <p:nvPicPr>
          <p:cNvPr id="5" name="Picture 6"/>
          <p:cNvPicPr>
            <a:picLocks noChangeAspect="1" noChangeArrowheads="1"/>
          </p:cNvPicPr>
          <p:nvPr/>
        </p:nvPicPr>
        <p:blipFill>
          <a:blip r:embed="rId2" cstate="print"/>
          <a:srcRect/>
          <a:stretch>
            <a:fillRect/>
          </a:stretch>
        </p:blipFill>
        <p:spPr bwMode="auto">
          <a:xfrm>
            <a:off x="3124981" y="1478504"/>
            <a:ext cx="219075" cy="228600"/>
          </a:xfrm>
          <a:prstGeom prst="rect">
            <a:avLst/>
          </a:prstGeom>
          <a:noFill/>
          <a:ln w="9525">
            <a:noFill/>
            <a:miter lim="800000"/>
            <a:headEnd/>
            <a:tailEnd/>
          </a:ln>
        </p:spPr>
      </p:pic>
      <p:sp>
        <p:nvSpPr>
          <p:cNvPr id="6" name="20 Metin kutusu"/>
          <p:cNvSpPr txBox="1"/>
          <p:nvPr/>
        </p:nvSpPr>
        <p:spPr>
          <a:xfrm>
            <a:off x="3344056" y="1335225"/>
            <a:ext cx="5677966" cy="3447098"/>
          </a:xfrm>
          <a:prstGeom prst="rect">
            <a:avLst/>
          </a:prstGeom>
          <a:noFill/>
        </p:spPr>
        <p:txBody>
          <a:bodyPr wrap="square" rtlCol="0">
            <a:spAutoFit/>
          </a:bodyPr>
          <a:lstStyle/>
          <a:p>
            <a:pPr algn="just">
              <a:tabLst>
                <a:tab pos="1979613" algn="l"/>
              </a:tabLst>
            </a:pPr>
            <a:r>
              <a:rPr lang="tr-TR" sz="2000" b="1" dirty="0" smtClean="0">
                <a:solidFill>
                  <a:prstClr val="black"/>
                </a:solidFill>
              </a:rPr>
              <a:t>İşletmelerin </a:t>
            </a:r>
            <a:r>
              <a:rPr lang="tr-TR" sz="2000" b="1" dirty="0">
                <a:solidFill>
                  <a:prstClr val="black"/>
                </a:solidFill>
              </a:rPr>
              <a:t>Türk Patent Enstitüsü (TPE) veya muadili yurt dışı kurum/kuruluşlardan; </a:t>
            </a:r>
            <a:r>
              <a:rPr lang="tr-TR" sz="2000" b="1" dirty="0" smtClean="0">
                <a:solidFill>
                  <a:prstClr val="black"/>
                </a:solidFill>
              </a:rPr>
              <a:t>Patent </a:t>
            </a:r>
            <a:r>
              <a:rPr lang="tr-TR" sz="2000" b="1" dirty="0">
                <a:solidFill>
                  <a:prstClr val="black"/>
                </a:solidFill>
              </a:rPr>
              <a:t>Belgesi, </a:t>
            </a:r>
            <a:r>
              <a:rPr lang="tr-TR" sz="2000" b="1" dirty="0" smtClean="0">
                <a:solidFill>
                  <a:prstClr val="black"/>
                </a:solidFill>
              </a:rPr>
              <a:t>Faydalı </a:t>
            </a:r>
            <a:r>
              <a:rPr lang="tr-TR" sz="2000" b="1" dirty="0">
                <a:solidFill>
                  <a:prstClr val="black"/>
                </a:solidFill>
              </a:rPr>
              <a:t>Model Belgesi, </a:t>
            </a:r>
            <a:r>
              <a:rPr lang="tr-TR" sz="2000" b="1" dirty="0" smtClean="0">
                <a:solidFill>
                  <a:prstClr val="black"/>
                </a:solidFill>
              </a:rPr>
              <a:t>Endüstriyel </a:t>
            </a:r>
            <a:r>
              <a:rPr lang="tr-TR" sz="2000" b="1" dirty="0">
                <a:solidFill>
                  <a:prstClr val="black"/>
                </a:solidFill>
              </a:rPr>
              <a:t>Tasarım Tescili Belgesi, </a:t>
            </a:r>
            <a:r>
              <a:rPr lang="tr-TR" sz="2000" b="1" dirty="0" smtClean="0">
                <a:solidFill>
                  <a:prstClr val="black"/>
                </a:solidFill>
              </a:rPr>
              <a:t>Entegre </a:t>
            </a:r>
            <a:r>
              <a:rPr lang="tr-TR" sz="2000" b="1" dirty="0">
                <a:solidFill>
                  <a:prstClr val="black"/>
                </a:solidFill>
              </a:rPr>
              <a:t>Devre Topografyaları Tescil </a:t>
            </a:r>
            <a:r>
              <a:rPr lang="tr-TR" sz="2000" b="1" dirty="0" smtClean="0">
                <a:solidFill>
                  <a:prstClr val="black"/>
                </a:solidFill>
              </a:rPr>
              <a:t>Belgesi almak için başvuru  yapılan kurum/kuruluşlara  yaptığı ödemeler ve TPE’den alınan belgeler  için </a:t>
            </a:r>
            <a:r>
              <a:rPr lang="tr-TR" sz="2000" b="1" dirty="0">
                <a:solidFill>
                  <a:prstClr val="black"/>
                </a:solidFill>
              </a:rPr>
              <a:t>patent vekili </a:t>
            </a:r>
            <a:r>
              <a:rPr lang="tr-TR" sz="2000" b="1" dirty="0" smtClean="0">
                <a:solidFill>
                  <a:prstClr val="black"/>
                </a:solidFill>
              </a:rPr>
              <a:t>giderleri</a:t>
            </a:r>
            <a:r>
              <a:rPr lang="tr-TR" sz="2000" b="1" dirty="0">
                <a:solidFill>
                  <a:prstClr val="black"/>
                </a:solidFill>
              </a:rPr>
              <a:t> </a:t>
            </a:r>
            <a:r>
              <a:rPr lang="tr-TR" sz="2000" b="1" dirty="0" smtClean="0">
                <a:solidFill>
                  <a:prstClr val="black"/>
                </a:solidFill>
              </a:rPr>
              <a:t>ile  </a:t>
            </a:r>
            <a:r>
              <a:rPr lang="tr-TR" sz="2000" b="1" dirty="0">
                <a:solidFill>
                  <a:prstClr val="black"/>
                </a:solidFill>
              </a:rPr>
              <a:t>TPE  muadili  yurt  dışı  kurum/kuruluşlardan  alacakları  Marka  Tescil  </a:t>
            </a:r>
            <a:r>
              <a:rPr lang="tr-TR" sz="2000" b="1" dirty="0" smtClean="0">
                <a:solidFill>
                  <a:prstClr val="black"/>
                </a:solidFill>
              </a:rPr>
              <a:t>Belgeleri için </a:t>
            </a:r>
            <a:r>
              <a:rPr lang="tr-TR" sz="2000" b="1" dirty="0">
                <a:solidFill>
                  <a:prstClr val="black"/>
                </a:solidFill>
              </a:rPr>
              <a:t>başvuru yapılan kurum/kuruluşlara yaptığı ödemelere destek </a:t>
            </a:r>
            <a:r>
              <a:rPr lang="tr-TR" sz="2000" b="1" dirty="0" smtClean="0">
                <a:solidFill>
                  <a:prstClr val="black"/>
                </a:solidFill>
              </a:rPr>
              <a:t>verilir.</a:t>
            </a:r>
            <a:endParaRPr lang="tr-TR" b="1" dirty="0">
              <a:solidFill>
                <a:prstClr val="black"/>
              </a:solidFill>
            </a:endParaRPr>
          </a:p>
          <a:p>
            <a:pPr algn="just">
              <a:tabLst>
                <a:tab pos="1979613" algn="l"/>
              </a:tabLst>
            </a:pPr>
            <a:endParaRPr lang="tr-TR" b="1" dirty="0">
              <a:solidFill>
                <a:prstClr val="black"/>
              </a:solidFill>
            </a:endParaRPr>
          </a:p>
        </p:txBody>
      </p:sp>
      <p:sp>
        <p:nvSpPr>
          <p:cNvPr id="12" name="4 Metin kutusu"/>
          <p:cNvSpPr txBox="1"/>
          <p:nvPr/>
        </p:nvSpPr>
        <p:spPr>
          <a:xfrm>
            <a:off x="107504" y="103961"/>
            <a:ext cx="8136904" cy="523220"/>
          </a:xfrm>
          <a:prstGeom prst="rect">
            <a:avLst/>
          </a:prstGeom>
          <a:noFill/>
        </p:spPr>
        <p:txBody>
          <a:bodyPr wrap="square" rtlCol="0">
            <a:spAutoFit/>
          </a:bodyPr>
          <a:lstStyle/>
          <a:p>
            <a:pPr algn="ctr"/>
            <a:r>
              <a:rPr lang="tr-TR" sz="2800" b="1" dirty="0" smtClean="0">
                <a:solidFill>
                  <a:srgbClr val="00B3D2"/>
                </a:solidFill>
              </a:rPr>
              <a:t>İşletme Geliştirme </a:t>
            </a:r>
            <a:r>
              <a:rPr lang="tr-TR" sz="2800" b="1" dirty="0">
                <a:solidFill>
                  <a:srgbClr val="00B3D2"/>
                </a:solidFill>
              </a:rPr>
              <a:t>Destek Programı</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130152"/>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3 Metin kutusu"/>
          <p:cNvSpPr txBox="1"/>
          <p:nvPr/>
        </p:nvSpPr>
        <p:spPr>
          <a:xfrm>
            <a:off x="467544" y="4803903"/>
            <a:ext cx="5086477" cy="830997"/>
          </a:xfrm>
          <a:prstGeom prst="rect">
            <a:avLst/>
          </a:prstGeom>
          <a:noFill/>
        </p:spPr>
        <p:txBody>
          <a:bodyPr wrap="square" rtlCol="0">
            <a:spAutoFit/>
          </a:bodyPr>
          <a:lstStyle/>
          <a:p>
            <a:pPr algn="ctr"/>
            <a:r>
              <a:rPr lang="tr-TR" sz="2400" b="1" dirty="0" smtClean="0">
                <a:solidFill>
                  <a:srgbClr val="FFC000"/>
                </a:solidFill>
              </a:rPr>
              <a:t>Program kapsamında sağlanacak </a:t>
            </a:r>
          </a:p>
          <a:p>
            <a:pPr algn="ctr"/>
            <a:r>
              <a:rPr lang="tr-TR" sz="2400" b="1" dirty="0" smtClean="0">
                <a:solidFill>
                  <a:srgbClr val="FFC000"/>
                </a:solidFill>
              </a:rPr>
              <a:t>destek üst limit</a:t>
            </a:r>
          </a:p>
        </p:txBody>
      </p:sp>
      <p:pic>
        <p:nvPicPr>
          <p:cNvPr id="23" name="Picture 5"/>
          <p:cNvPicPr>
            <a:picLocks noChangeAspect="1" noChangeArrowheads="1"/>
          </p:cNvPicPr>
          <p:nvPr/>
        </p:nvPicPr>
        <p:blipFill>
          <a:blip r:embed="rId4" cstate="print"/>
          <a:srcRect/>
          <a:stretch>
            <a:fillRect/>
          </a:stretch>
        </p:blipFill>
        <p:spPr bwMode="auto">
          <a:xfrm>
            <a:off x="5364088" y="5025664"/>
            <a:ext cx="893343" cy="387474"/>
          </a:xfrm>
          <a:prstGeom prst="rect">
            <a:avLst/>
          </a:prstGeom>
          <a:noFill/>
          <a:ln w="9525">
            <a:noFill/>
            <a:miter lim="800000"/>
            <a:headEnd/>
            <a:tailEnd/>
          </a:ln>
        </p:spPr>
      </p:pic>
      <p:sp>
        <p:nvSpPr>
          <p:cNvPr id="24" name="26 Yuvarlatılmış Dikdörtgen"/>
          <p:cNvSpPr/>
          <p:nvPr/>
        </p:nvSpPr>
        <p:spPr>
          <a:xfrm>
            <a:off x="6732240" y="5024345"/>
            <a:ext cx="1798119" cy="432047"/>
          </a:xfrm>
          <a:prstGeom prst="roundRect">
            <a:avLst>
              <a:gd name="adj" fmla="val 3159"/>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b="1" dirty="0" smtClean="0">
              <a:solidFill>
                <a:srgbClr val="006597"/>
              </a:solidFill>
            </a:endParaRPr>
          </a:p>
          <a:p>
            <a:pPr algn="ctr"/>
            <a:r>
              <a:rPr lang="tr-TR" sz="2200" b="1" dirty="0">
                <a:solidFill>
                  <a:srgbClr val="006597"/>
                </a:solidFill>
              </a:rPr>
              <a:t>3</a:t>
            </a:r>
            <a:r>
              <a:rPr lang="tr-TR" sz="2200" b="1" dirty="0" smtClean="0">
                <a:solidFill>
                  <a:srgbClr val="006597"/>
                </a:solidFill>
              </a:rPr>
              <a:t>0.000 TL</a:t>
            </a:r>
            <a:endParaRPr lang="tr-TR" sz="2200" b="1" dirty="0">
              <a:solidFill>
                <a:srgbClr val="006597"/>
              </a:solidFill>
            </a:endParaRPr>
          </a:p>
          <a:p>
            <a:pPr algn="ctr"/>
            <a:r>
              <a:rPr lang="tr-TR" sz="2200" b="1" dirty="0" smtClean="0">
                <a:solidFill>
                  <a:srgbClr val="006597"/>
                </a:solidFill>
              </a:rPr>
              <a:t> </a:t>
            </a:r>
            <a:endParaRPr lang="tr-TR" sz="2200" b="1" dirty="0">
              <a:solidFill>
                <a:srgbClr val="006597"/>
              </a:solidFill>
            </a:endParaRPr>
          </a:p>
        </p:txBody>
      </p:sp>
      <p:pic>
        <p:nvPicPr>
          <p:cNvPr id="4100" name="Picture 4" descr="http://www.invents.com/wp-content/uploads/2011/04/patent_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99" y="1832124"/>
            <a:ext cx="318115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95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15</a:t>
            </a:fld>
            <a:endParaRPr lang="en-CA">
              <a:solidFill>
                <a:prstClr val="black">
                  <a:tint val="75000"/>
                </a:prstClr>
              </a:solidFill>
            </a:endParaRPr>
          </a:p>
        </p:txBody>
      </p:sp>
      <p:sp>
        <p:nvSpPr>
          <p:cNvPr id="3" name="4 Metin kutusu"/>
          <p:cNvSpPr txBox="1"/>
          <p:nvPr/>
        </p:nvSpPr>
        <p:spPr>
          <a:xfrm>
            <a:off x="107504" y="103961"/>
            <a:ext cx="8136904" cy="523220"/>
          </a:xfrm>
          <a:prstGeom prst="rect">
            <a:avLst/>
          </a:prstGeom>
          <a:noFill/>
        </p:spPr>
        <p:txBody>
          <a:bodyPr wrap="square" rtlCol="0">
            <a:spAutoFit/>
          </a:bodyPr>
          <a:lstStyle/>
          <a:p>
            <a:pPr algn="ctr"/>
            <a:r>
              <a:rPr lang="tr-TR" sz="2800" b="1" dirty="0" smtClean="0">
                <a:solidFill>
                  <a:srgbClr val="00B3D2"/>
                </a:solidFill>
              </a:rPr>
              <a:t>İşletme Geliştirme </a:t>
            </a:r>
            <a:r>
              <a:rPr lang="tr-TR" sz="2800" b="1" dirty="0">
                <a:solidFill>
                  <a:srgbClr val="00B3D2"/>
                </a:solidFill>
              </a:rPr>
              <a:t>Destek Programı</a:t>
            </a:r>
          </a:p>
        </p:txBody>
      </p:sp>
      <p:sp>
        <p:nvSpPr>
          <p:cNvPr id="4" name="5 Metin kutusu"/>
          <p:cNvSpPr txBox="1">
            <a:spLocks noChangeArrowheads="1"/>
          </p:cNvSpPr>
          <p:nvPr/>
        </p:nvSpPr>
        <p:spPr bwMode="auto">
          <a:xfrm>
            <a:off x="1271208" y="864285"/>
            <a:ext cx="29161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600" b="1" dirty="0" smtClean="0">
                <a:solidFill>
                  <a:srgbClr val="006597"/>
                </a:solidFill>
              </a:rPr>
              <a:t>BELGELENDİRME DESTEĞİ</a:t>
            </a:r>
            <a:endParaRPr lang="tr-TR" sz="1600" b="1" dirty="0">
              <a:solidFill>
                <a:srgbClr val="006597"/>
              </a:solidFill>
            </a:endParaRPr>
          </a:p>
        </p:txBody>
      </p:sp>
      <p:sp>
        <p:nvSpPr>
          <p:cNvPr id="5" name="20 Metin kutusu"/>
          <p:cNvSpPr txBox="1"/>
          <p:nvPr/>
        </p:nvSpPr>
        <p:spPr>
          <a:xfrm>
            <a:off x="1207785" y="1400076"/>
            <a:ext cx="5677966" cy="4031873"/>
          </a:xfrm>
          <a:prstGeom prst="rect">
            <a:avLst/>
          </a:prstGeom>
          <a:noFill/>
        </p:spPr>
        <p:txBody>
          <a:bodyPr wrap="square" rtlCol="0">
            <a:spAutoFit/>
          </a:bodyPr>
          <a:lstStyle/>
          <a:p>
            <a:pPr marL="285750" indent="-285750" algn="just">
              <a:buClr>
                <a:srgbClr val="00BAD9"/>
              </a:buClr>
              <a:buFont typeface="Wingdings" panose="05000000000000000000" pitchFamily="2" charset="2"/>
              <a:buChar char="q"/>
              <a:tabLst>
                <a:tab pos="1979613" algn="l"/>
              </a:tabLst>
            </a:pPr>
            <a:r>
              <a:rPr lang="tr-TR" sz="1600" dirty="0"/>
              <a:t>İşletmelerin; Türk Standartları Enstitüsü (TSE), Türk Akreditasyon Kurumu (TÜRKAK) ve TÜRKAK tarafından akredite edilmiş kurum/kuruluşlardan akredite oldukları konularda alacakları ürün, sistem, personel, laboratuvar akreditasyon belgeleri ve TÜRKAK tarafından herhangi bir konuda akredite edilmiş belgelendirme kuruluşlarından alacakları İş Sağlığı ve Güvenliği Yönetim Sistemi (OHSAS) belgesine ilişkin giderlere destek verilir. Bu destek, belge için ödenen ücreti (müracaat ve dosya inceleme, tetkik, denetim, test ve belge ücreti) </a:t>
            </a:r>
            <a:r>
              <a:rPr lang="tr-TR" sz="1600" dirty="0" smtClean="0"/>
              <a:t>kapsar.</a:t>
            </a:r>
          </a:p>
          <a:p>
            <a:pPr marL="285750" indent="-285750" algn="just">
              <a:buClr>
                <a:srgbClr val="00BAD9"/>
              </a:buClr>
              <a:buFont typeface="Wingdings" panose="05000000000000000000" pitchFamily="2" charset="2"/>
              <a:buChar char="q"/>
              <a:tabLst>
                <a:tab pos="1979613" algn="l"/>
              </a:tabLst>
            </a:pPr>
            <a:endParaRPr lang="tr-TR" sz="1600" b="1" dirty="0" smtClean="0">
              <a:solidFill>
                <a:prstClr val="black"/>
              </a:solidFill>
            </a:endParaRPr>
          </a:p>
          <a:p>
            <a:pPr marL="285750" indent="-285750" algn="just">
              <a:buClr>
                <a:srgbClr val="00BAD9"/>
              </a:buClr>
              <a:buFont typeface="Wingdings" panose="05000000000000000000" pitchFamily="2" charset="2"/>
              <a:buChar char="q"/>
              <a:tabLst>
                <a:tab pos="1979613" algn="l"/>
              </a:tabLst>
            </a:pPr>
            <a:r>
              <a:rPr lang="tr-TR" sz="1600" dirty="0"/>
              <a:t>ISO/IEC 15408, ISO/IEC 19790, ISO/IEC 24759, ISO/IEC 15504, TS 13298, ISO 9241151, ISO/IEC 25051, ISO/IEC 40500:2012, ISO/IEC 12207, ISO/IEC 15288 ve ISO/IEC 17025 kapsamlarındaki belgeler için destek üst limiti </a:t>
            </a:r>
            <a:r>
              <a:rPr lang="tr-TR" sz="1600" b="1" dirty="0">
                <a:solidFill>
                  <a:srgbClr val="FF0000"/>
                </a:solidFill>
              </a:rPr>
              <a:t>10.000 (on bin) TL,</a:t>
            </a:r>
            <a:r>
              <a:rPr lang="tr-TR" sz="1600" dirty="0"/>
              <a:t> bunların dışında kalan belgeler için ise destek üst limiti </a:t>
            </a:r>
            <a:r>
              <a:rPr lang="tr-TR" sz="1600" b="1" dirty="0">
                <a:solidFill>
                  <a:srgbClr val="FF0000"/>
                </a:solidFill>
              </a:rPr>
              <a:t>2.500 (iki bin beş yüz) </a:t>
            </a:r>
            <a:r>
              <a:rPr lang="tr-TR" sz="1600" b="1" dirty="0" smtClean="0">
                <a:solidFill>
                  <a:srgbClr val="FF0000"/>
                </a:solidFill>
              </a:rPr>
              <a:t>TL’dir.</a:t>
            </a:r>
            <a:endParaRPr lang="tr-TR" sz="1600" b="1" dirty="0">
              <a:solidFill>
                <a:srgbClr val="FF0000"/>
              </a:solidFill>
            </a:endParaRPr>
          </a:p>
        </p:txBody>
      </p:sp>
      <p:sp>
        <p:nvSpPr>
          <p:cNvPr id="6" name="13 Metin kutusu"/>
          <p:cNvSpPr txBox="1"/>
          <p:nvPr/>
        </p:nvSpPr>
        <p:spPr>
          <a:xfrm>
            <a:off x="214282" y="5572569"/>
            <a:ext cx="5086477" cy="830997"/>
          </a:xfrm>
          <a:prstGeom prst="rect">
            <a:avLst/>
          </a:prstGeom>
          <a:noFill/>
        </p:spPr>
        <p:txBody>
          <a:bodyPr wrap="square" rtlCol="0">
            <a:spAutoFit/>
          </a:bodyPr>
          <a:lstStyle/>
          <a:p>
            <a:pPr algn="ctr"/>
            <a:r>
              <a:rPr lang="tr-TR" sz="2400" b="1" dirty="0" smtClean="0">
                <a:solidFill>
                  <a:srgbClr val="FFC000"/>
                </a:solidFill>
              </a:rPr>
              <a:t>Program kapsamında sağlanacak </a:t>
            </a:r>
          </a:p>
          <a:p>
            <a:pPr algn="ctr"/>
            <a:r>
              <a:rPr lang="tr-TR" sz="2400" b="1" dirty="0" smtClean="0">
                <a:solidFill>
                  <a:srgbClr val="FFC000"/>
                </a:solidFill>
              </a:rPr>
              <a:t>destek üst limit</a:t>
            </a:r>
          </a:p>
        </p:txBody>
      </p:sp>
      <p:pic>
        <p:nvPicPr>
          <p:cNvPr id="7" name="Picture 5"/>
          <p:cNvPicPr>
            <a:picLocks noChangeAspect="1" noChangeArrowheads="1"/>
          </p:cNvPicPr>
          <p:nvPr/>
        </p:nvPicPr>
        <p:blipFill>
          <a:blip r:embed="rId2" cstate="print"/>
          <a:srcRect/>
          <a:stretch>
            <a:fillRect/>
          </a:stretch>
        </p:blipFill>
        <p:spPr bwMode="auto">
          <a:xfrm>
            <a:off x="5220072" y="5794330"/>
            <a:ext cx="893343" cy="387474"/>
          </a:xfrm>
          <a:prstGeom prst="rect">
            <a:avLst/>
          </a:prstGeom>
          <a:noFill/>
          <a:ln w="9525">
            <a:noFill/>
            <a:miter lim="800000"/>
            <a:headEnd/>
            <a:tailEnd/>
          </a:ln>
        </p:spPr>
      </p:pic>
      <p:sp>
        <p:nvSpPr>
          <p:cNvPr id="8" name="26 Yuvarlatılmış Dikdörtgen"/>
          <p:cNvSpPr/>
          <p:nvPr/>
        </p:nvSpPr>
        <p:spPr>
          <a:xfrm>
            <a:off x="6553625" y="5749757"/>
            <a:ext cx="1798119" cy="432047"/>
          </a:xfrm>
          <a:prstGeom prst="roundRect">
            <a:avLst>
              <a:gd name="adj" fmla="val 3159"/>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b="1" dirty="0" smtClean="0">
              <a:solidFill>
                <a:srgbClr val="006597"/>
              </a:solidFill>
            </a:endParaRPr>
          </a:p>
          <a:p>
            <a:pPr algn="ctr"/>
            <a:r>
              <a:rPr lang="tr-TR" sz="2200" b="1" dirty="0" smtClean="0">
                <a:solidFill>
                  <a:srgbClr val="006597"/>
                </a:solidFill>
              </a:rPr>
              <a:t>30.000 TL</a:t>
            </a:r>
            <a:endParaRPr lang="tr-TR" sz="2200" b="1" dirty="0">
              <a:solidFill>
                <a:srgbClr val="006597"/>
              </a:solidFill>
            </a:endParaRPr>
          </a:p>
          <a:p>
            <a:pPr algn="ctr"/>
            <a:r>
              <a:rPr lang="tr-TR" sz="2200" b="1" dirty="0" smtClean="0">
                <a:solidFill>
                  <a:srgbClr val="006597"/>
                </a:solidFill>
              </a:rPr>
              <a:t> </a:t>
            </a:r>
            <a:endParaRPr lang="tr-TR" sz="2200" b="1" dirty="0">
              <a:solidFill>
                <a:srgbClr val="006597"/>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4509"/>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65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Metin kutusu"/>
          <p:cNvSpPr txBox="1">
            <a:spLocks noChangeArrowheads="1"/>
          </p:cNvSpPr>
          <p:nvPr/>
        </p:nvSpPr>
        <p:spPr bwMode="auto">
          <a:xfrm>
            <a:off x="1271207" y="708002"/>
            <a:ext cx="27947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600" b="1" dirty="0" smtClean="0">
                <a:solidFill>
                  <a:srgbClr val="006597"/>
                </a:solidFill>
              </a:rPr>
              <a:t>TEST VE ANALİZ DESTEĞİ</a:t>
            </a:r>
            <a:endParaRPr lang="tr-TR" sz="1600" b="1" dirty="0">
              <a:solidFill>
                <a:srgbClr val="006597"/>
              </a:solidFill>
            </a:endParaRPr>
          </a:p>
        </p:txBody>
      </p:sp>
      <p:pic>
        <p:nvPicPr>
          <p:cNvPr id="5" name="Picture 6"/>
          <p:cNvPicPr>
            <a:picLocks noChangeAspect="1" noChangeArrowheads="1"/>
          </p:cNvPicPr>
          <p:nvPr/>
        </p:nvPicPr>
        <p:blipFill>
          <a:blip r:embed="rId2" cstate="print"/>
          <a:srcRect/>
          <a:stretch>
            <a:fillRect/>
          </a:stretch>
        </p:blipFill>
        <p:spPr bwMode="auto">
          <a:xfrm>
            <a:off x="3113237" y="1078656"/>
            <a:ext cx="219075" cy="228600"/>
          </a:xfrm>
          <a:prstGeom prst="rect">
            <a:avLst/>
          </a:prstGeom>
          <a:noFill/>
          <a:ln w="9525">
            <a:noFill/>
            <a:miter lim="800000"/>
            <a:headEnd/>
            <a:tailEnd/>
          </a:ln>
        </p:spPr>
      </p:pic>
      <p:sp>
        <p:nvSpPr>
          <p:cNvPr id="6" name="20 Metin kutusu"/>
          <p:cNvSpPr txBox="1"/>
          <p:nvPr/>
        </p:nvSpPr>
        <p:spPr>
          <a:xfrm>
            <a:off x="3332312" y="1053478"/>
            <a:ext cx="5677966" cy="4770537"/>
          </a:xfrm>
          <a:prstGeom prst="rect">
            <a:avLst/>
          </a:prstGeom>
          <a:noFill/>
        </p:spPr>
        <p:txBody>
          <a:bodyPr wrap="square" rtlCol="0">
            <a:spAutoFit/>
          </a:bodyPr>
          <a:lstStyle/>
          <a:p>
            <a:pPr algn="just">
              <a:tabLst>
                <a:tab pos="1979613" algn="l"/>
              </a:tabLst>
            </a:pPr>
            <a:r>
              <a:rPr lang="tr-TR" sz="1600" dirty="0">
                <a:solidFill>
                  <a:prstClr val="black"/>
                </a:solidFill>
              </a:rPr>
              <a:t>İşletmelerin, kamu kuruluşları ve üniversite laboratuvarlarından alacakları ürün</a:t>
            </a:r>
            <a:r>
              <a:rPr lang="tr-TR" sz="1600" dirty="0" smtClean="0">
                <a:solidFill>
                  <a:prstClr val="black"/>
                </a:solidFill>
              </a:rPr>
              <a:t>, malzeme</a:t>
            </a:r>
            <a:r>
              <a:rPr lang="tr-TR" sz="1600" dirty="0">
                <a:solidFill>
                  <a:prstClr val="black"/>
                </a:solidFill>
              </a:rPr>
              <a:t>, parça, numunelere ilişkin test, analiz, kontrol-muayene ile yurt içi ve yurt </a:t>
            </a:r>
            <a:r>
              <a:rPr lang="tr-TR" sz="1600" dirty="0" smtClean="0">
                <a:solidFill>
                  <a:prstClr val="black"/>
                </a:solidFill>
              </a:rPr>
              <a:t>dışı laboratuvarlarda </a:t>
            </a:r>
            <a:r>
              <a:rPr lang="tr-TR" sz="1600" dirty="0">
                <a:solidFill>
                  <a:prstClr val="black"/>
                </a:solidFill>
              </a:rPr>
              <a:t>akredite olunan test, analiz, kontrol-muayene konularında alacakları </a:t>
            </a:r>
            <a:r>
              <a:rPr lang="tr-TR" sz="1600" dirty="0" smtClean="0">
                <a:solidFill>
                  <a:prstClr val="black"/>
                </a:solidFill>
              </a:rPr>
              <a:t>hizmet giderlerine </a:t>
            </a:r>
            <a:r>
              <a:rPr lang="tr-TR" sz="1600" dirty="0">
                <a:solidFill>
                  <a:prstClr val="black"/>
                </a:solidFill>
              </a:rPr>
              <a:t>destek verilir. </a:t>
            </a:r>
            <a:endParaRPr lang="tr-TR" sz="1600" dirty="0" smtClean="0">
              <a:solidFill>
                <a:prstClr val="black"/>
              </a:solidFill>
            </a:endParaRPr>
          </a:p>
          <a:p>
            <a:pPr algn="just">
              <a:tabLst>
                <a:tab pos="1979613" algn="l"/>
              </a:tabLst>
            </a:pPr>
            <a:endParaRPr lang="tr-TR" sz="1200" dirty="0">
              <a:solidFill>
                <a:prstClr val="black"/>
              </a:solidFill>
            </a:endParaRPr>
          </a:p>
          <a:p>
            <a:pPr algn="just">
              <a:tabLst>
                <a:tab pos="1979613" algn="l"/>
              </a:tabLst>
            </a:pPr>
            <a:r>
              <a:rPr lang="tr-TR" sz="1600" dirty="0" smtClean="0">
                <a:solidFill>
                  <a:prstClr val="black"/>
                </a:solidFill>
              </a:rPr>
              <a:t> </a:t>
            </a:r>
            <a:r>
              <a:rPr lang="tr-TR" sz="1600" dirty="0"/>
              <a:t>İşletmelerin, kamu kuruluşları ve üniversite laboratuvarlarından alacakları ürün, malzeme, parça, numunelere ilişkin test, analiz, kontrol-muayene ile yurt içi ve yurt dışı laboratuvarlarda akredite olunan test, analiz, kontrol-muayene konularında alacakları hizmet giderlerine destek verilir. KOSGEB laboratuvarlarından alınan hizmetlere ilişkin giderler destek kapsamı dışındadır</a:t>
            </a:r>
            <a:r>
              <a:rPr lang="tr-TR" sz="1600" dirty="0" smtClean="0"/>
              <a:t>.</a:t>
            </a:r>
          </a:p>
          <a:p>
            <a:pPr algn="just">
              <a:tabLst>
                <a:tab pos="1979613" algn="l"/>
              </a:tabLst>
            </a:pPr>
            <a:endParaRPr lang="tr-TR" sz="1200" dirty="0" smtClean="0"/>
          </a:p>
          <a:p>
            <a:pPr algn="just">
              <a:tabLst>
                <a:tab pos="1979613" algn="l"/>
              </a:tabLst>
            </a:pPr>
            <a:r>
              <a:rPr lang="tr-TR" sz="1600" dirty="0"/>
              <a:t>Destek kapsamında yer alan giderler için Katma Değer Vergisi (KDV) hariç toplam fatura bedelinin </a:t>
            </a:r>
            <a:r>
              <a:rPr lang="tr-TR" sz="1600" b="1" dirty="0">
                <a:solidFill>
                  <a:srgbClr val="FF0000"/>
                </a:solidFill>
              </a:rPr>
              <a:t>500 (beş yüz) TL’nin</a:t>
            </a:r>
            <a:r>
              <a:rPr lang="tr-TR" sz="1600" dirty="0"/>
              <a:t> altında olduğu test, analiz ve kontrol-muayene hizmetleri ile atık su analizi, baca gazı ölçümü, ortam gürültü ölçümü, toz seviyesi ölçümü, iş sağlığı ve güvenliği kapsamında yapılan test, analiz ve kontrol-muayene hizmetleri destek kapsamı </a:t>
            </a:r>
            <a:r>
              <a:rPr lang="tr-TR" sz="1600" dirty="0" smtClean="0"/>
              <a:t>dışındadır.</a:t>
            </a:r>
            <a:endParaRPr lang="tr-TR" sz="1600" b="1" dirty="0">
              <a:solidFill>
                <a:prstClr val="black"/>
              </a:solidFill>
            </a:endParaRPr>
          </a:p>
        </p:txBody>
      </p:sp>
      <p:sp>
        <p:nvSpPr>
          <p:cNvPr id="12" name="4 Metin kutusu"/>
          <p:cNvSpPr txBox="1"/>
          <p:nvPr/>
        </p:nvSpPr>
        <p:spPr>
          <a:xfrm>
            <a:off x="107504" y="103961"/>
            <a:ext cx="8136904" cy="523220"/>
          </a:xfrm>
          <a:prstGeom prst="rect">
            <a:avLst/>
          </a:prstGeom>
          <a:noFill/>
        </p:spPr>
        <p:txBody>
          <a:bodyPr wrap="square" rtlCol="0">
            <a:spAutoFit/>
          </a:bodyPr>
          <a:lstStyle/>
          <a:p>
            <a:pPr algn="ctr"/>
            <a:r>
              <a:rPr lang="tr-TR" sz="2800" b="1" dirty="0" smtClean="0">
                <a:solidFill>
                  <a:srgbClr val="00B3D2"/>
                </a:solidFill>
              </a:rPr>
              <a:t>İşletme Geliştirme </a:t>
            </a:r>
            <a:r>
              <a:rPr lang="tr-TR" sz="2800" b="1" dirty="0">
                <a:solidFill>
                  <a:srgbClr val="00B3D2"/>
                </a:solidFill>
              </a:rPr>
              <a:t>Destek Programı</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201590"/>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 1"/>
          <p:cNvGrpSpPr/>
          <p:nvPr/>
        </p:nvGrpSpPr>
        <p:grpSpPr>
          <a:xfrm>
            <a:off x="539552" y="5719824"/>
            <a:ext cx="7978098" cy="830997"/>
            <a:chOff x="539552" y="5719824"/>
            <a:chExt cx="7978098" cy="830997"/>
          </a:xfrm>
        </p:grpSpPr>
        <p:sp>
          <p:nvSpPr>
            <p:cNvPr id="21" name="13 Metin kutusu"/>
            <p:cNvSpPr txBox="1"/>
            <p:nvPr/>
          </p:nvSpPr>
          <p:spPr>
            <a:xfrm>
              <a:off x="539552" y="5719824"/>
              <a:ext cx="5086477" cy="830997"/>
            </a:xfrm>
            <a:prstGeom prst="rect">
              <a:avLst/>
            </a:prstGeom>
            <a:noFill/>
          </p:spPr>
          <p:txBody>
            <a:bodyPr wrap="square" rtlCol="0">
              <a:spAutoFit/>
            </a:bodyPr>
            <a:lstStyle/>
            <a:p>
              <a:pPr algn="ctr"/>
              <a:r>
                <a:rPr lang="tr-TR" sz="2400" b="1" dirty="0" smtClean="0">
                  <a:solidFill>
                    <a:srgbClr val="FFC000"/>
                  </a:solidFill>
                </a:rPr>
                <a:t>Program kapsamında sağlanacak </a:t>
              </a:r>
            </a:p>
            <a:p>
              <a:pPr algn="ctr"/>
              <a:r>
                <a:rPr lang="tr-TR" sz="2400" b="1" dirty="0" smtClean="0">
                  <a:solidFill>
                    <a:srgbClr val="FFC000"/>
                  </a:solidFill>
                </a:rPr>
                <a:t>destek üst limit</a:t>
              </a:r>
            </a:p>
          </p:txBody>
        </p:sp>
        <p:pic>
          <p:nvPicPr>
            <p:cNvPr id="23" name="Picture 5"/>
            <p:cNvPicPr>
              <a:picLocks noChangeAspect="1" noChangeArrowheads="1"/>
            </p:cNvPicPr>
            <p:nvPr/>
          </p:nvPicPr>
          <p:blipFill>
            <a:blip r:embed="rId4" cstate="print"/>
            <a:srcRect/>
            <a:stretch>
              <a:fillRect/>
            </a:stretch>
          </p:blipFill>
          <p:spPr bwMode="auto">
            <a:xfrm>
              <a:off x="5354035" y="5917286"/>
              <a:ext cx="893343" cy="387474"/>
            </a:xfrm>
            <a:prstGeom prst="rect">
              <a:avLst/>
            </a:prstGeom>
            <a:noFill/>
            <a:ln w="9525">
              <a:noFill/>
              <a:miter lim="800000"/>
              <a:headEnd/>
              <a:tailEnd/>
            </a:ln>
          </p:spPr>
        </p:pic>
        <p:sp>
          <p:nvSpPr>
            <p:cNvPr id="24" name="26 Yuvarlatılmış Dikdörtgen"/>
            <p:cNvSpPr/>
            <p:nvPr/>
          </p:nvSpPr>
          <p:spPr>
            <a:xfrm>
              <a:off x="6719531" y="5875100"/>
              <a:ext cx="1798119" cy="432047"/>
            </a:xfrm>
            <a:prstGeom prst="roundRect">
              <a:avLst>
                <a:gd name="adj" fmla="val 3159"/>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b="1" dirty="0" smtClean="0">
                <a:solidFill>
                  <a:srgbClr val="006597"/>
                </a:solidFill>
              </a:endParaRPr>
            </a:p>
            <a:p>
              <a:pPr algn="ctr"/>
              <a:r>
                <a:rPr lang="tr-TR" sz="2200" b="1" dirty="0">
                  <a:solidFill>
                    <a:srgbClr val="006597"/>
                  </a:solidFill>
                </a:rPr>
                <a:t>3</a:t>
              </a:r>
              <a:r>
                <a:rPr lang="tr-TR" sz="2200" b="1" dirty="0" smtClean="0">
                  <a:solidFill>
                    <a:srgbClr val="006597"/>
                  </a:solidFill>
                </a:rPr>
                <a:t>0.000 TL</a:t>
              </a:r>
              <a:endParaRPr lang="tr-TR" sz="2200" b="1" dirty="0">
                <a:solidFill>
                  <a:srgbClr val="006597"/>
                </a:solidFill>
              </a:endParaRPr>
            </a:p>
            <a:p>
              <a:pPr algn="ctr"/>
              <a:r>
                <a:rPr lang="tr-TR" sz="2200" b="1" dirty="0" smtClean="0">
                  <a:solidFill>
                    <a:srgbClr val="006597"/>
                  </a:solidFill>
                </a:rPr>
                <a:t> </a:t>
              </a:r>
              <a:endParaRPr lang="tr-TR" sz="2200" b="1" dirty="0">
                <a:solidFill>
                  <a:srgbClr val="006597"/>
                </a:solidFill>
              </a:endParaRPr>
            </a:p>
          </p:txBody>
        </p:sp>
      </p:grpSp>
      <p:pic>
        <p:nvPicPr>
          <p:cNvPr id="5122" name="Picture 2" descr="http://www.saglikaktuel.com/d/news/95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287" y="1182784"/>
            <a:ext cx="2857500" cy="19454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888" y="2439028"/>
            <a:ext cx="2190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807" y="4164507"/>
            <a:ext cx="2190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264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Metin kutusu"/>
          <p:cNvSpPr txBox="1">
            <a:spLocks noGrp="1" noChangeArrowheads="1"/>
          </p:cNvSpPr>
          <p:nvPr>
            <p:ph type="ctrTitle"/>
          </p:nvPr>
        </p:nvSpPr>
        <p:spPr bwMode="auto">
          <a:xfrm>
            <a:off x="251523" y="1915375"/>
            <a:ext cx="8715375" cy="1569660"/>
          </a:xfrm>
          <a:prstGeom prst="rect">
            <a:avLst/>
          </a:prstGeom>
          <a:noFill/>
          <a:ln w="9525">
            <a:noFill/>
            <a:miter lim="800000"/>
            <a:headEnd/>
            <a:tailEnd/>
          </a:ln>
        </p:spPr>
        <p:txBody>
          <a:bodyPr wrap="square">
            <a:spAutoFit/>
          </a:bodyPr>
          <a:lstStyle/>
          <a:p>
            <a:pPr algn="ctr" fontAlgn="base">
              <a:spcBef>
                <a:spcPct val="0"/>
              </a:spcBef>
              <a:spcAft>
                <a:spcPct val="0"/>
              </a:spcAft>
            </a:pPr>
            <a:r>
              <a:rPr lang="tr-TR" sz="48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t>YURT DIŞI PAZAR </a:t>
            </a:r>
            <a:br>
              <a:rPr lang="tr-TR" sz="48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br>
            <a:r>
              <a:rPr lang="tr-TR" sz="4800" b="1" dirty="0" smtClean="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t>DESTEK </a:t>
            </a:r>
            <a:r>
              <a:rPr lang="tr-TR" sz="4800" b="1" dirty="0">
                <a:ln w="17780" cmpd="sng">
                  <a:solidFill>
                    <a:schemeClr val="accent1">
                      <a:tint val="3000"/>
                    </a:schemeClr>
                  </a:solidFill>
                  <a:prstDash val="solid"/>
                  <a:miter lim="800000"/>
                </a:ln>
                <a:solidFill>
                  <a:schemeClr val="tx2">
                    <a:lumMod val="75000"/>
                  </a:schemeClr>
                </a:solidFill>
                <a:effectLst>
                  <a:outerShdw blurRad="55000" dist="50800" dir="5400000" algn="tl">
                    <a:srgbClr val="000000">
                      <a:alpha val="33000"/>
                    </a:srgbClr>
                  </a:outerShdw>
                </a:effectLst>
                <a:latin typeface="+mn-lt"/>
                <a:ea typeface="ヒラギノ角ゴ Pro W3" pitchFamily="1" charset="-128"/>
                <a:cs typeface="+mn-cs"/>
              </a:rPr>
              <a:t>PROGRAMI </a:t>
            </a:r>
          </a:p>
        </p:txBody>
      </p:sp>
    </p:spTree>
    <p:extLst>
      <p:ext uri="{BB962C8B-B14F-4D97-AF65-F5344CB8AC3E}">
        <p14:creationId xmlns:p14="http://schemas.microsoft.com/office/powerpoint/2010/main" val="3438623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20478" y="297474"/>
            <a:ext cx="7211962" cy="536140"/>
          </a:xfrm>
        </p:spPr>
        <p:txBody>
          <a:bodyPr/>
          <a:lstStyle/>
          <a:p>
            <a:pPr algn="ctr"/>
            <a:r>
              <a:rPr lang="tr-TR" b="1" dirty="0" smtClean="0">
                <a:solidFill>
                  <a:schemeClr val="bg2">
                    <a:lumMod val="50000"/>
                  </a:schemeClr>
                </a:solidFill>
                <a:latin typeface="Calibri" panose="020F0502020204030204" pitchFamily="34" charset="0"/>
                <a:cs typeface="Arial" panose="020B0604020202020204" pitchFamily="34" charset="0"/>
              </a:rPr>
              <a:t/>
            </a:r>
            <a:br>
              <a:rPr lang="tr-TR" b="1" dirty="0" smtClean="0">
                <a:solidFill>
                  <a:schemeClr val="bg2">
                    <a:lumMod val="50000"/>
                  </a:schemeClr>
                </a:solidFill>
                <a:latin typeface="Calibri" panose="020F0502020204030204" pitchFamily="34" charset="0"/>
                <a:cs typeface="Arial" panose="020B0604020202020204" pitchFamily="34" charset="0"/>
              </a:rPr>
            </a:br>
            <a:r>
              <a:rPr lang="tr-TR" sz="2400" b="1" dirty="0">
                <a:solidFill>
                  <a:srgbClr val="00B0F0"/>
                </a:solidFill>
                <a:latin typeface="+mn-lt"/>
                <a:ea typeface="+mn-ea"/>
                <a:cs typeface="Arial Tur" pitchFamily="34" charset="0"/>
              </a:rPr>
              <a:t>YURT DIŞI PAZAR </a:t>
            </a:r>
            <a:r>
              <a:rPr lang="tr-TR" sz="2400" b="1" dirty="0" smtClean="0">
                <a:solidFill>
                  <a:srgbClr val="00B0F0"/>
                </a:solidFill>
                <a:latin typeface="+mn-lt"/>
                <a:ea typeface="+mn-ea"/>
                <a:cs typeface="Arial Tur" pitchFamily="34" charset="0"/>
              </a:rPr>
              <a:t>DESTEK </a:t>
            </a:r>
            <a:r>
              <a:rPr lang="tr-TR" sz="2400" b="1" dirty="0">
                <a:solidFill>
                  <a:srgbClr val="00B0F0"/>
                </a:solidFill>
                <a:latin typeface="+mn-lt"/>
                <a:ea typeface="+mn-ea"/>
                <a:cs typeface="Arial Tur" pitchFamily="34" charset="0"/>
              </a:rPr>
              <a:t>PROGRAMI</a:t>
            </a:r>
            <a:r>
              <a:rPr lang="tr-TR" sz="2000" b="1" dirty="0">
                <a:solidFill>
                  <a:srgbClr val="00B0F0"/>
                </a:solidFill>
                <a:latin typeface="+mn-lt"/>
                <a:ea typeface="+mn-ea"/>
                <a:cs typeface="Arial Tur" pitchFamily="34" charset="0"/>
              </a:rPr>
              <a:t/>
            </a:r>
            <a:br>
              <a:rPr lang="tr-TR" sz="2000" b="1" dirty="0">
                <a:solidFill>
                  <a:srgbClr val="00B0F0"/>
                </a:solidFill>
                <a:latin typeface="+mn-lt"/>
                <a:ea typeface="+mn-ea"/>
                <a:cs typeface="Arial Tur" pitchFamily="34" charset="0"/>
              </a:rPr>
            </a:br>
            <a:endParaRPr lang="tr-TR" sz="2000"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755576" y="1091882"/>
            <a:ext cx="7788026" cy="4778462"/>
          </a:xfrm>
        </p:spPr>
        <p:txBody>
          <a:bodyPr>
            <a:normAutofit fontScale="85000" lnSpcReduction="10000"/>
          </a:bodyPr>
          <a:lstStyle/>
          <a:p>
            <a:pPr marL="0" indent="0" algn="just">
              <a:buNone/>
            </a:pPr>
            <a:r>
              <a:rPr lang="tr-TR" sz="1400" dirty="0" smtClean="0">
                <a:solidFill>
                  <a:schemeClr val="tx1"/>
                </a:solidFill>
                <a:latin typeface="Calibri" panose="020F0502020204030204" pitchFamily="34" charset="0"/>
                <a:ea typeface="Arial" charset="-94"/>
                <a:cs typeface="Arial" charset="-94"/>
              </a:rPr>
              <a:t> </a:t>
            </a:r>
            <a:r>
              <a:rPr lang="tr-TR" sz="2200" b="1" dirty="0" smtClean="0">
                <a:solidFill>
                  <a:schemeClr val="accent1">
                    <a:lumMod val="75000"/>
                  </a:schemeClr>
                </a:solidFill>
                <a:latin typeface="Calibri"/>
                <a:ea typeface="Calibri"/>
                <a:cs typeface="Times New Roman"/>
              </a:rPr>
              <a:t>PROGRAMDAN YARARLANMA KOŞULLARI</a:t>
            </a:r>
          </a:p>
          <a:p>
            <a:pPr marL="0" indent="0" algn="just">
              <a:buNone/>
            </a:pPr>
            <a:endParaRPr lang="tr-TR" sz="1600" dirty="0">
              <a:solidFill>
                <a:schemeClr val="accent1">
                  <a:lumMod val="75000"/>
                </a:schemeClr>
              </a:solidFill>
              <a:latin typeface="Calibri"/>
              <a:ea typeface="Calibri"/>
              <a:cs typeface="Times New Roman"/>
            </a:endParaRPr>
          </a:p>
          <a:p>
            <a:pPr marL="457200" indent="-457200" algn="just">
              <a:buFont typeface="+mj-lt"/>
              <a:buAutoNum type="arabicPeriod"/>
            </a:pPr>
            <a:r>
              <a:rPr lang="tr-TR" sz="2000" dirty="0" smtClean="0"/>
              <a:t>Programdan </a:t>
            </a:r>
            <a:r>
              <a:rPr lang="tr-TR" sz="2000" dirty="0"/>
              <a:t>yararlanılabilmesi için işletmenin; Türk Ticaret Kanununda tanımlı gerçek veya tüzel kişi statüsünde olması ve </a:t>
            </a:r>
            <a:r>
              <a:rPr lang="tr-TR" sz="2000" dirty="0" err="1"/>
              <a:t>KBS’de</a:t>
            </a:r>
            <a:r>
              <a:rPr lang="tr-TR" sz="2000" dirty="0"/>
              <a:t> kayıtlı ve aktif durumda olması gerekir. </a:t>
            </a:r>
            <a:r>
              <a:rPr lang="tr-TR" sz="2000" dirty="0" err="1"/>
              <a:t>KBS’ye</a:t>
            </a:r>
            <a:r>
              <a:rPr lang="tr-TR" sz="2000" dirty="0"/>
              <a:t> kayıt, KOSGEB Veri Tabanına Kayıt Sürecine İlişkin Usul ve Esaslar çerçevesinde gerçekleştirilir. </a:t>
            </a:r>
            <a:endParaRPr lang="tr-TR" sz="2000" dirty="0" smtClean="0"/>
          </a:p>
          <a:p>
            <a:pPr marL="457200" indent="-457200" algn="just">
              <a:buFont typeface="+mj-lt"/>
              <a:buAutoNum type="arabicPeriod"/>
            </a:pPr>
            <a:endParaRPr lang="tr-TR" sz="900" dirty="0" smtClean="0"/>
          </a:p>
          <a:p>
            <a:pPr marL="457200" indent="-457200" algn="just">
              <a:buFont typeface="+mj-lt"/>
              <a:buAutoNum type="arabicPeriod"/>
            </a:pPr>
            <a:r>
              <a:rPr lang="tr-TR" sz="2000" dirty="0" smtClean="0"/>
              <a:t> </a:t>
            </a:r>
            <a:r>
              <a:rPr lang="tr-TR" sz="2000" dirty="0"/>
              <a:t>İşletmenin KOBİ Bilgi Beyannamesinin güncel olması gerekir</a:t>
            </a:r>
            <a:r>
              <a:rPr lang="tr-TR" sz="2000" dirty="0" smtClean="0"/>
              <a:t>.</a:t>
            </a:r>
          </a:p>
          <a:p>
            <a:pPr marL="457200" indent="-457200" algn="just">
              <a:buFont typeface="+mj-lt"/>
              <a:buAutoNum type="arabicPeriod"/>
            </a:pPr>
            <a:endParaRPr lang="tr-TR" sz="900" dirty="0" smtClean="0"/>
          </a:p>
          <a:p>
            <a:pPr marL="457200" indent="-457200" algn="just">
              <a:buFont typeface="+mj-lt"/>
              <a:buAutoNum type="arabicPeriod"/>
            </a:pPr>
            <a:r>
              <a:rPr lang="tr-TR" sz="2000" dirty="0" smtClean="0"/>
              <a:t>  </a:t>
            </a:r>
            <a:r>
              <a:rPr lang="tr-TR" sz="2000" dirty="0"/>
              <a:t>İşletmenin; başvuru tarihi itibariyle son onaylı mali yılda bilanço esasına göre defter tutmuş olması gerekir</a:t>
            </a:r>
            <a:r>
              <a:rPr lang="tr-TR" sz="2000" dirty="0" smtClean="0"/>
              <a:t>.</a:t>
            </a:r>
          </a:p>
          <a:p>
            <a:pPr marL="457200" indent="-457200" algn="just">
              <a:buFont typeface="+mj-lt"/>
              <a:buAutoNum type="arabicPeriod"/>
            </a:pPr>
            <a:endParaRPr lang="tr-TR" sz="1000" dirty="0" smtClean="0"/>
          </a:p>
          <a:p>
            <a:pPr marL="457200" indent="-457200" algn="just">
              <a:buFont typeface="+mj-lt"/>
              <a:buAutoNum type="arabicPeriod"/>
            </a:pPr>
            <a:r>
              <a:rPr lang="tr-TR" sz="2000" dirty="0" smtClean="0"/>
              <a:t> İşletmenin </a:t>
            </a:r>
            <a:r>
              <a:rPr lang="tr-TR" sz="2000" dirty="0"/>
              <a:t>başvuru tarihi itibarı ile Yurt İçi Marka Tescil Belgesi’ne sahip olması gerekir</a:t>
            </a:r>
            <a:r>
              <a:rPr lang="tr-TR" sz="2000" dirty="0" smtClean="0"/>
              <a:t>.</a:t>
            </a:r>
          </a:p>
          <a:p>
            <a:pPr marL="457200" indent="-457200" algn="just">
              <a:buFont typeface="+mj-lt"/>
              <a:buAutoNum type="arabicPeriod"/>
            </a:pPr>
            <a:endParaRPr lang="tr-TR" sz="1000" dirty="0" smtClean="0"/>
          </a:p>
          <a:p>
            <a:pPr marL="457200" indent="-457200" algn="just">
              <a:buFont typeface="+mj-lt"/>
              <a:buAutoNum type="arabicPeriod"/>
            </a:pPr>
            <a:r>
              <a:rPr lang="tr-TR" sz="2000" dirty="0" smtClean="0"/>
              <a:t> İşletmenin </a:t>
            </a:r>
            <a:r>
              <a:rPr lang="tr-TR" sz="2000" dirty="0"/>
              <a:t>proje bütçesi, son onaylı mali yılın net satış hasılatını aşamaz</a:t>
            </a:r>
            <a:r>
              <a:rPr lang="tr-TR" sz="2000" dirty="0" smtClean="0"/>
              <a:t>.</a:t>
            </a:r>
          </a:p>
          <a:p>
            <a:pPr marL="457200" indent="-457200" algn="just">
              <a:buFont typeface="+mj-lt"/>
              <a:buAutoNum type="arabicPeriod"/>
            </a:pPr>
            <a:endParaRPr lang="tr-TR" sz="800" dirty="0" smtClean="0"/>
          </a:p>
          <a:p>
            <a:pPr marL="457200" indent="-457200" algn="just">
              <a:buFont typeface="+mj-lt"/>
              <a:buAutoNum type="arabicPeriod"/>
            </a:pPr>
            <a:r>
              <a:rPr lang="tr-TR" sz="2000" dirty="0" smtClean="0"/>
              <a:t>İşletmenin </a:t>
            </a:r>
            <a:r>
              <a:rPr lang="tr-TR" sz="2000" dirty="0"/>
              <a:t>son onaylı mali yılda ihracat yapmış olması gerekir. Ancak imalat sektöründe veya Öncelikli Teknoloji Alanları Tablosunda yer alan sektörlerde faaliyet gösteren işletmelerde bu şart aranmaz. </a:t>
            </a:r>
            <a:endParaRPr lang="tr-TR" sz="1600" dirty="0">
              <a:solidFill>
                <a:schemeClr val="tx1"/>
              </a:solidFill>
              <a:latin typeface="Calibri"/>
              <a:ea typeface="Calibri"/>
              <a:cs typeface="Times New Roman"/>
            </a:endParaRPr>
          </a:p>
          <a:p>
            <a:pPr algn="just">
              <a:buFont typeface="+mj-lt"/>
              <a:buAutoNum type="arabicPeriod"/>
            </a:pPr>
            <a:endParaRPr lang="tr-TR" sz="1400" dirty="0" smtClean="0"/>
          </a:p>
          <a:p>
            <a:pPr>
              <a:buFont typeface="+mj-lt"/>
              <a:buAutoNum type="arabicPeriod"/>
            </a:pPr>
            <a:endParaRPr lang="tr-TR" sz="1400" dirty="0"/>
          </a:p>
          <a:p>
            <a:pPr marL="0" indent="0">
              <a:buNone/>
            </a:pPr>
            <a:endParaRPr lang="tr-TR" sz="1400" dirty="0" smtClean="0"/>
          </a:p>
        </p:txBody>
      </p:sp>
      <p:sp>
        <p:nvSpPr>
          <p:cNvPr id="4" name="Slayt Numarası Yer Tutucusu 3"/>
          <p:cNvSpPr>
            <a:spLocks noGrp="1"/>
          </p:cNvSpPr>
          <p:nvPr>
            <p:ph type="sldNum" sz="quarter" idx="12"/>
          </p:nvPr>
        </p:nvSpPr>
        <p:spPr/>
        <p:txBody>
          <a:bodyPr/>
          <a:lstStyle/>
          <a:p>
            <a:fld id="{7C1868C5-B491-42BF-9F5C-46095BC3F40A}" type="slidenum">
              <a:rPr lang="tr-TR" smtClean="0">
                <a:solidFill>
                  <a:prstClr val="black"/>
                </a:solidFill>
              </a:rPr>
              <a:pPr/>
              <a:t>18</a:t>
            </a:fld>
            <a:endParaRPr lang="tr-TR" dirty="0">
              <a:solidFill>
                <a:prstClr val="black"/>
              </a:solidFill>
            </a:endParaRPr>
          </a:p>
        </p:txBody>
      </p:sp>
    </p:spTree>
    <p:extLst>
      <p:ext uri="{BB962C8B-B14F-4D97-AF65-F5344CB8AC3E}">
        <p14:creationId xmlns:p14="http://schemas.microsoft.com/office/powerpoint/2010/main" val="160274849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755576" y="1313733"/>
            <a:ext cx="7656904" cy="3488340"/>
          </a:xfrm>
          <a:prstGeom prst="rect">
            <a:avLst/>
          </a:prstGeom>
          <a:noFill/>
        </p:spPr>
        <p:txBody>
          <a:bodyPr wrap="square" lIns="71323" tIns="35662" rIns="71323" bIns="35662" rtlCol="0">
            <a:spAutoFit/>
          </a:bodyPr>
          <a:lstStyle/>
          <a:p>
            <a:pPr algn="just" fontAlgn="auto">
              <a:lnSpc>
                <a:spcPct val="150000"/>
              </a:lnSpc>
              <a:spcAft>
                <a:spcPts val="0"/>
              </a:spcAft>
              <a:buClr>
                <a:srgbClr val="F79646">
                  <a:lumMod val="60000"/>
                  <a:lumOff val="40000"/>
                </a:srgbClr>
              </a:buClr>
              <a:defRPr/>
            </a:pPr>
            <a:r>
              <a:rPr lang="tr-TR" altLang="en-US" sz="2000" b="1" dirty="0" smtClean="0">
                <a:solidFill>
                  <a:srgbClr val="52AADF">
                    <a:lumMod val="50000"/>
                  </a:srgbClr>
                </a:solidFill>
                <a:ea typeface="Tahoma" pitchFamily="34" charset="0"/>
                <a:cs typeface="Tahoma" pitchFamily="34" charset="0"/>
              </a:rPr>
              <a:t>   AMAÇ</a:t>
            </a:r>
          </a:p>
          <a:p>
            <a:pPr marL="267462" indent="-267462" algn="just" fontAlgn="auto">
              <a:lnSpc>
                <a:spcPct val="150000"/>
              </a:lnSpc>
              <a:spcAft>
                <a:spcPts val="0"/>
              </a:spcAft>
              <a:buClr>
                <a:srgbClr val="F79646">
                  <a:lumMod val="60000"/>
                  <a:lumOff val="40000"/>
                </a:srgbClr>
              </a:buClr>
              <a:buFont typeface="Wingdings" pitchFamily="2" charset="2"/>
              <a:buChar char="ü"/>
              <a:defRPr/>
            </a:pPr>
            <a:r>
              <a:rPr lang="tr-TR" altLang="en-US" sz="1600" dirty="0" smtClean="0">
                <a:solidFill>
                  <a:prstClr val="black"/>
                </a:solidFill>
                <a:ea typeface="Tahoma" pitchFamily="34" charset="0"/>
                <a:cs typeface="Tahoma" pitchFamily="34" charset="0"/>
              </a:rPr>
              <a:t>KOBİ’lerin kendi </a:t>
            </a:r>
            <a:r>
              <a:rPr lang="tr-TR" altLang="en-US" sz="1600" dirty="0">
                <a:solidFill>
                  <a:prstClr val="black"/>
                </a:solidFill>
                <a:ea typeface="Tahoma" pitchFamily="34" charset="0"/>
                <a:cs typeface="Tahoma" pitchFamily="34" charset="0"/>
              </a:rPr>
              <a:t>ihtiyaçlarını tespit </a:t>
            </a:r>
            <a:r>
              <a:rPr lang="tr-TR" altLang="en-US" sz="1600" dirty="0" smtClean="0">
                <a:solidFill>
                  <a:prstClr val="black"/>
                </a:solidFill>
                <a:ea typeface="Tahoma" pitchFamily="34" charset="0"/>
                <a:cs typeface="Tahoma" pitchFamily="34" charset="0"/>
              </a:rPr>
              <a:t>edebilmelerini sağlamak</a:t>
            </a:r>
          </a:p>
          <a:p>
            <a:pPr marL="267462" indent="-267462" algn="just" fontAlgn="auto">
              <a:lnSpc>
                <a:spcPct val="150000"/>
              </a:lnSpc>
              <a:spcAft>
                <a:spcPts val="0"/>
              </a:spcAft>
              <a:buClr>
                <a:srgbClr val="F79646">
                  <a:lumMod val="60000"/>
                  <a:lumOff val="40000"/>
                </a:srgbClr>
              </a:buClr>
              <a:buFont typeface="Wingdings" pitchFamily="2" charset="2"/>
              <a:buChar char="ü"/>
              <a:defRPr/>
            </a:pPr>
            <a:r>
              <a:rPr lang="tr-TR" altLang="en-US" sz="1600" dirty="0" smtClean="0">
                <a:solidFill>
                  <a:prstClr val="black"/>
                </a:solidFill>
                <a:ea typeface="Tahoma" pitchFamily="34" charset="0"/>
                <a:cs typeface="Tahoma" pitchFamily="34" charset="0"/>
              </a:rPr>
              <a:t>KOBİ’lere</a:t>
            </a:r>
            <a:r>
              <a:rPr lang="tr-TR" altLang="en-US" sz="1600" dirty="0">
                <a:solidFill>
                  <a:prstClr val="black"/>
                </a:solidFill>
                <a:ea typeface="Tahoma" pitchFamily="34" charset="0"/>
                <a:cs typeface="Tahoma" pitchFamily="34" charset="0"/>
              </a:rPr>
              <a:t>, hedeflerine ulaşmak için gerekli olan araçları etkin ve verimli kullanma </a:t>
            </a:r>
            <a:r>
              <a:rPr lang="tr-TR" altLang="en-US" sz="1600" dirty="0" smtClean="0">
                <a:solidFill>
                  <a:prstClr val="black"/>
                </a:solidFill>
                <a:ea typeface="Tahoma" pitchFamily="34" charset="0"/>
                <a:cs typeface="Tahoma" pitchFamily="34" charset="0"/>
              </a:rPr>
              <a:t>yeteneği </a:t>
            </a:r>
            <a:r>
              <a:rPr lang="tr-TR" altLang="en-US" sz="1600" dirty="0">
                <a:solidFill>
                  <a:prstClr val="black"/>
                </a:solidFill>
                <a:ea typeface="Tahoma" pitchFamily="34" charset="0"/>
                <a:cs typeface="Tahoma" pitchFamily="34" charset="0"/>
              </a:rPr>
              <a:t>kazandırmak</a:t>
            </a:r>
          </a:p>
          <a:p>
            <a:pPr marL="267462" indent="-267462" algn="just" fontAlgn="auto">
              <a:lnSpc>
                <a:spcPct val="150000"/>
              </a:lnSpc>
              <a:spcAft>
                <a:spcPts val="0"/>
              </a:spcAft>
              <a:buClr>
                <a:srgbClr val="F79646">
                  <a:lumMod val="60000"/>
                  <a:lumOff val="40000"/>
                </a:srgbClr>
              </a:buClr>
              <a:buFont typeface="Wingdings" pitchFamily="2" charset="2"/>
              <a:buChar char="ü"/>
              <a:defRPr/>
            </a:pPr>
            <a:r>
              <a:rPr lang="tr-TR" altLang="en-US" sz="1600" dirty="0" smtClean="0">
                <a:solidFill>
                  <a:prstClr val="black"/>
                </a:solidFill>
                <a:ea typeface="Tahoma" pitchFamily="34" charset="0"/>
                <a:cs typeface="Tahoma" pitchFamily="34" charset="0"/>
              </a:rPr>
              <a:t>KOBİ’lerin yurt dışı pazarlara açılabilme </a:t>
            </a:r>
            <a:r>
              <a:rPr lang="tr-TR" altLang="en-US" sz="1600" dirty="0">
                <a:solidFill>
                  <a:prstClr val="black"/>
                </a:solidFill>
                <a:ea typeface="Tahoma" pitchFamily="34" charset="0"/>
                <a:cs typeface="Tahoma" pitchFamily="34" charset="0"/>
              </a:rPr>
              <a:t>beceri ve kabiliyetlerini geliştirmek</a:t>
            </a:r>
          </a:p>
          <a:p>
            <a:pPr marL="267462" indent="-267462" algn="just" fontAlgn="auto">
              <a:lnSpc>
                <a:spcPct val="150000"/>
              </a:lnSpc>
              <a:spcAft>
                <a:spcPts val="0"/>
              </a:spcAft>
              <a:buClr>
                <a:srgbClr val="F79646">
                  <a:lumMod val="60000"/>
                  <a:lumOff val="40000"/>
                </a:srgbClr>
              </a:buClr>
              <a:buFont typeface="Wingdings" pitchFamily="2" charset="2"/>
              <a:buChar char="ü"/>
              <a:defRPr/>
            </a:pPr>
            <a:r>
              <a:rPr lang="tr-TR" altLang="en-US" sz="1600" dirty="0" smtClean="0">
                <a:solidFill>
                  <a:prstClr val="black"/>
                </a:solidFill>
                <a:ea typeface="Tahoma" pitchFamily="34" charset="0"/>
                <a:cs typeface="Tahoma" pitchFamily="34" charset="0"/>
              </a:rPr>
              <a:t>KOBİ’lerin yurt dışı pazar paylarını arttırmak</a:t>
            </a:r>
            <a:endParaRPr lang="tr-TR" altLang="en-US" sz="1600" dirty="0">
              <a:solidFill>
                <a:prstClr val="black"/>
              </a:solidFill>
              <a:ea typeface="Tahoma" pitchFamily="34" charset="0"/>
              <a:cs typeface="Tahoma" pitchFamily="34" charset="0"/>
            </a:endParaRPr>
          </a:p>
          <a:p>
            <a:pPr marL="267462" indent="-267462" algn="just" fontAlgn="auto">
              <a:lnSpc>
                <a:spcPct val="150000"/>
              </a:lnSpc>
              <a:spcAft>
                <a:spcPts val="0"/>
              </a:spcAft>
              <a:buClr>
                <a:srgbClr val="F79646">
                  <a:lumMod val="60000"/>
                  <a:lumOff val="40000"/>
                </a:srgbClr>
              </a:buClr>
              <a:buFont typeface="Wingdings" pitchFamily="2" charset="2"/>
              <a:buChar char="ü"/>
              <a:defRPr/>
            </a:pPr>
            <a:r>
              <a:rPr lang="tr-TR" altLang="en-US" sz="1600" dirty="0" smtClean="0">
                <a:solidFill>
                  <a:prstClr val="black"/>
                </a:solidFill>
                <a:ea typeface="Tahoma" pitchFamily="34" charset="0"/>
                <a:cs typeface="Tahoma" pitchFamily="34" charset="0"/>
              </a:rPr>
              <a:t>KOBİ’leri </a:t>
            </a:r>
            <a:r>
              <a:rPr lang="tr-TR" altLang="en-US" sz="1600" dirty="0">
                <a:solidFill>
                  <a:prstClr val="black"/>
                </a:solidFill>
                <a:ea typeface="Tahoma" pitchFamily="34" charset="0"/>
                <a:cs typeface="Tahoma" pitchFamily="34" charset="0"/>
              </a:rPr>
              <a:t>uluslararası rekabetin aktörleri haline </a:t>
            </a:r>
            <a:r>
              <a:rPr lang="tr-TR" altLang="en-US" sz="1600" dirty="0" smtClean="0">
                <a:solidFill>
                  <a:prstClr val="black"/>
                </a:solidFill>
                <a:ea typeface="Tahoma" pitchFamily="34" charset="0"/>
                <a:cs typeface="Tahoma" pitchFamily="34" charset="0"/>
              </a:rPr>
              <a:t>getirmek</a:t>
            </a:r>
          </a:p>
          <a:p>
            <a:pPr marL="267462" indent="-267462" algn="just" fontAlgn="auto">
              <a:lnSpc>
                <a:spcPct val="150000"/>
              </a:lnSpc>
              <a:spcAft>
                <a:spcPts val="0"/>
              </a:spcAft>
              <a:buClr>
                <a:srgbClr val="F79646">
                  <a:lumMod val="60000"/>
                  <a:lumOff val="40000"/>
                </a:srgbClr>
              </a:buClr>
              <a:buFont typeface="Wingdings" pitchFamily="2" charset="2"/>
              <a:buChar char="ü"/>
              <a:defRPr/>
            </a:pPr>
            <a:r>
              <a:rPr lang="tr-TR" altLang="en-US" sz="1600" dirty="0" smtClean="0">
                <a:solidFill>
                  <a:prstClr val="black"/>
                </a:solidFill>
                <a:ea typeface="Tahoma" pitchFamily="34" charset="0"/>
                <a:cs typeface="Tahoma" pitchFamily="34" charset="0"/>
              </a:rPr>
              <a:t>İhracata başlayan KOBİ sayısını arttırmak</a:t>
            </a:r>
          </a:p>
          <a:p>
            <a:pPr marL="267462" indent="-267462" algn="just" fontAlgn="auto">
              <a:lnSpc>
                <a:spcPct val="150000"/>
              </a:lnSpc>
              <a:spcAft>
                <a:spcPts val="0"/>
              </a:spcAft>
              <a:buClr>
                <a:srgbClr val="F79646">
                  <a:lumMod val="60000"/>
                  <a:lumOff val="40000"/>
                </a:srgbClr>
              </a:buClr>
              <a:buFont typeface="Wingdings" pitchFamily="2" charset="2"/>
              <a:buChar char="ü"/>
              <a:defRPr/>
            </a:pPr>
            <a:r>
              <a:rPr lang="tr-TR" altLang="en-US" sz="1600" dirty="0" smtClean="0">
                <a:solidFill>
                  <a:prstClr val="black"/>
                </a:solidFill>
                <a:ea typeface="Tahoma" pitchFamily="34" charset="0"/>
                <a:cs typeface="Tahoma" pitchFamily="34" charset="0"/>
              </a:rPr>
              <a:t>E - Ticaret yapan KOBİ sayısını arttırmak</a:t>
            </a:r>
            <a:endParaRPr lang="tr-TR" altLang="en-US" sz="1600" dirty="0">
              <a:solidFill>
                <a:prstClr val="black"/>
              </a:solidFill>
              <a:ea typeface="Tahoma" pitchFamily="34" charset="0"/>
              <a:cs typeface="Tahoma" pitchFamily="34" charset="0"/>
            </a:endParaRPr>
          </a:p>
        </p:txBody>
      </p:sp>
      <p:sp>
        <p:nvSpPr>
          <p:cNvPr id="3" name="Slayt Numarası Yer Tutucusu 2"/>
          <p:cNvSpPr>
            <a:spLocks noGrp="1"/>
          </p:cNvSpPr>
          <p:nvPr>
            <p:ph type="sldNum" sz="quarter" idx="12"/>
          </p:nvPr>
        </p:nvSpPr>
        <p:spPr/>
        <p:txBody>
          <a:bodyPr/>
          <a:lstStyle/>
          <a:p>
            <a:fld id="{7C1868C5-B491-42BF-9F5C-46095BC3F40A}" type="slidenum">
              <a:rPr lang="tr-TR" smtClean="0">
                <a:solidFill>
                  <a:prstClr val="black"/>
                </a:solidFill>
              </a:rPr>
              <a:pPr/>
              <a:t>19</a:t>
            </a:fld>
            <a:endParaRPr lang="tr-TR" dirty="0">
              <a:solidFill>
                <a:prstClr val="black"/>
              </a:solidFill>
            </a:endParaRPr>
          </a:p>
        </p:txBody>
      </p:sp>
      <p:sp>
        <p:nvSpPr>
          <p:cNvPr id="5" name="TextBox 18">
            <a:extLst>
              <a:ext uri="{FF2B5EF4-FFF2-40B4-BE49-F238E27FC236}">
                <a16:creationId xmlns="" xmlns:a16="http://schemas.microsoft.com/office/drawing/2014/main" id="{CDB69DC1-FE61-4F64-AEE0-C856CB684FCD}"/>
              </a:ext>
            </a:extLst>
          </p:cNvPr>
          <p:cNvSpPr txBox="1"/>
          <p:nvPr/>
        </p:nvSpPr>
        <p:spPr>
          <a:xfrm>
            <a:off x="1160584" y="226971"/>
            <a:ext cx="7990901" cy="533685"/>
          </a:xfrm>
          <a:prstGeom prst="rect">
            <a:avLst/>
          </a:prstGeom>
          <a:noFill/>
        </p:spPr>
        <p:txBody>
          <a:bodyPr wrap="square" lIns="71323" tIns="35662" rIns="71323" bIns="35662" rtlCol="0">
            <a:spAutoFit/>
          </a:bodyPr>
          <a:lstStyle/>
          <a:p>
            <a:pPr algn="ctr" fontAlgn="auto">
              <a:lnSpc>
                <a:spcPts val="3639"/>
              </a:lnSpc>
              <a:spcAft>
                <a:spcPts val="0"/>
              </a:spcAft>
            </a:pPr>
            <a:r>
              <a:rPr lang="tr-TR" sz="2000" b="1" dirty="0">
                <a:solidFill>
                  <a:srgbClr val="00B0F0"/>
                </a:solidFill>
                <a:latin typeface="Segoe UI"/>
                <a:ea typeface="+mn-ea"/>
                <a:cs typeface="Arial Tur" pitchFamily="34" charset="0"/>
              </a:rPr>
              <a:t>YURT DIŞI PAZAR </a:t>
            </a:r>
            <a:r>
              <a:rPr lang="tr-TR" sz="2000" b="1" dirty="0" smtClean="0">
                <a:solidFill>
                  <a:srgbClr val="00B0F0"/>
                </a:solidFill>
                <a:latin typeface="Segoe UI"/>
                <a:ea typeface="+mn-ea"/>
                <a:cs typeface="Arial Tur" pitchFamily="34" charset="0"/>
              </a:rPr>
              <a:t>DESTEK </a:t>
            </a:r>
            <a:r>
              <a:rPr lang="tr-TR" sz="2000" b="1" dirty="0">
                <a:solidFill>
                  <a:srgbClr val="00B0F0"/>
                </a:solidFill>
                <a:latin typeface="Segoe UI"/>
                <a:ea typeface="+mn-ea"/>
                <a:cs typeface="Arial Tur" pitchFamily="34" charset="0"/>
              </a:rPr>
              <a:t>PROGRAMI</a:t>
            </a:r>
            <a:endParaRPr lang="en-US" sz="2000" b="1" dirty="0">
              <a:solidFill>
                <a:srgbClr val="00B0F0"/>
              </a:solidFill>
              <a:latin typeface="Segoe UI"/>
              <a:ea typeface="+mn-ea"/>
              <a:cs typeface="Arial Tur" pitchFamily="34" charset="0"/>
            </a:endParaRPr>
          </a:p>
        </p:txBody>
      </p:sp>
    </p:spTree>
    <p:extLst>
      <p:ext uri="{BB962C8B-B14F-4D97-AF65-F5344CB8AC3E}">
        <p14:creationId xmlns:p14="http://schemas.microsoft.com/office/powerpoint/2010/main" val="250516858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259632" y="2336180"/>
            <a:ext cx="6768752" cy="923330"/>
          </a:xfrm>
          <a:prstGeom prst="rect">
            <a:avLst/>
          </a:prstGeom>
          <a:noFill/>
        </p:spPr>
        <p:txBody>
          <a:bodyPr wrap="square" rtlCol="0">
            <a:spAutoFit/>
          </a:bodyPr>
          <a:lstStyle/>
          <a:p>
            <a:r>
              <a:rPr lang="tr-TR" sz="5400" b="1" dirty="0"/>
              <a:t> </a:t>
            </a:r>
            <a:r>
              <a:rPr lang="tr-TR" sz="5400" b="1" dirty="0" smtClean="0"/>
              <a:t>  KOBİ’ler ve KOSGEB</a:t>
            </a:r>
            <a:endParaRPr lang="tr-TR" sz="5400" b="1" dirty="0"/>
          </a:p>
        </p:txBody>
      </p:sp>
      <p:sp>
        <p:nvSpPr>
          <p:cNvPr id="4" name="3 Metin kutusu"/>
          <p:cNvSpPr txBox="1"/>
          <p:nvPr/>
        </p:nvSpPr>
        <p:spPr>
          <a:xfrm>
            <a:off x="539552" y="732837"/>
            <a:ext cx="2376264" cy="523220"/>
          </a:xfrm>
          <a:prstGeom prst="rect">
            <a:avLst/>
          </a:prstGeom>
          <a:noFill/>
        </p:spPr>
        <p:txBody>
          <a:bodyPr wrap="square" rtlCol="0">
            <a:spAutoFit/>
          </a:bodyPr>
          <a:lstStyle/>
          <a:p>
            <a:r>
              <a:rPr lang="tr-TR" sz="2800" b="1" dirty="0" smtClean="0"/>
              <a:t>GENEL BİLGİ</a:t>
            </a:r>
            <a:endParaRPr lang="tr-TR" sz="2800" b="1" dirty="0"/>
          </a:p>
        </p:txBody>
      </p:sp>
      <p:pic>
        <p:nvPicPr>
          <p:cNvPr id="3076" name="Picture 4"/>
          <p:cNvPicPr>
            <a:picLocks noChangeAspect="1" noChangeArrowheads="1"/>
          </p:cNvPicPr>
          <p:nvPr/>
        </p:nvPicPr>
        <p:blipFill>
          <a:blip r:embed="rId2" cstate="print"/>
          <a:srcRect/>
          <a:stretch>
            <a:fillRect/>
          </a:stretch>
        </p:blipFill>
        <p:spPr bwMode="auto">
          <a:xfrm>
            <a:off x="6228188" y="3920356"/>
            <a:ext cx="2158355" cy="2394202"/>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8172400" y="175947"/>
            <a:ext cx="720080" cy="507913"/>
          </a:xfrm>
          <a:prstGeom prst="rect">
            <a:avLst/>
          </a:prstGeom>
          <a:noFill/>
          <a:ln w="9525">
            <a:noFill/>
            <a:miter lim="800000"/>
            <a:headEnd/>
            <a:tailEnd/>
          </a:ln>
        </p:spPr>
      </p:pic>
    </p:spTree>
    <p:extLst>
      <p:ext uri="{BB962C8B-B14F-4D97-AF65-F5344CB8AC3E}">
        <p14:creationId xmlns:p14="http://schemas.microsoft.com/office/powerpoint/2010/main" val="310158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30988"/>
            <a:ext cx="7211962" cy="723750"/>
          </a:xfrm>
        </p:spPr>
        <p:txBody>
          <a:bodyPr/>
          <a:lstStyle/>
          <a:p>
            <a:pPr algn="ctr">
              <a:lnSpc>
                <a:spcPts val="3639"/>
              </a:lnSpc>
            </a:pPr>
            <a:r>
              <a:rPr lang="tr-TR" sz="2000" b="1" dirty="0">
                <a:solidFill>
                  <a:srgbClr val="00B0F0"/>
                </a:solidFill>
                <a:latin typeface="+mn-lt"/>
                <a:ea typeface="+mn-ea"/>
                <a:cs typeface="Arial Tur" pitchFamily="34" charset="0"/>
              </a:rPr>
              <a:t>YURT DIŞI PAZAR </a:t>
            </a:r>
            <a:r>
              <a:rPr lang="tr-TR" sz="2000" b="1" dirty="0" smtClean="0">
                <a:solidFill>
                  <a:srgbClr val="00B0F0"/>
                </a:solidFill>
                <a:latin typeface="+mn-lt"/>
                <a:ea typeface="+mn-ea"/>
                <a:cs typeface="Arial Tur" pitchFamily="34" charset="0"/>
              </a:rPr>
              <a:t>DESTEK </a:t>
            </a:r>
            <a:r>
              <a:rPr lang="tr-TR" sz="2000" b="1" dirty="0">
                <a:solidFill>
                  <a:srgbClr val="00B0F0"/>
                </a:solidFill>
                <a:latin typeface="+mn-lt"/>
                <a:ea typeface="+mn-ea"/>
                <a:cs typeface="Arial Tur" pitchFamily="34" charset="0"/>
              </a:rPr>
              <a:t>PROGRAMI</a:t>
            </a:r>
          </a:p>
        </p:txBody>
      </p:sp>
      <p:sp>
        <p:nvSpPr>
          <p:cNvPr id="3" name="İçerik Yer Tutucusu 2"/>
          <p:cNvSpPr>
            <a:spLocks noGrp="1"/>
          </p:cNvSpPr>
          <p:nvPr>
            <p:ph idx="1"/>
          </p:nvPr>
        </p:nvSpPr>
        <p:spPr>
          <a:xfrm>
            <a:off x="939988" y="1174642"/>
            <a:ext cx="7499994" cy="4221719"/>
          </a:xfrm>
        </p:spPr>
        <p:txBody>
          <a:bodyPr>
            <a:normAutofit/>
          </a:bodyPr>
          <a:lstStyle/>
          <a:p>
            <a:pPr marL="0" indent="0" algn="just">
              <a:buNone/>
            </a:pPr>
            <a:r>
              <a:rPr lang="tr-TR" b="1" dirty="0" smtClean="0">
                <a:solidFill>
                  <a:schemeClr val="accent1">
                    <a:lumMod val="75000"/>
                  </a:schemeClr>
                </a:solidFill>
                <a:latin typeface="Calibri"/>
                <a:ea typeface="Calibri"/>
                <a:cs typeface="Times New Roman"/>
              </a:rPr>
              <a:t>Destek Programı Detayları</a:t>
            </a:r>
          </a:p>
          <a:p>
            <a:pPr algn="just"/>
            <a:r>
              <a:rPr lang="tr-TR" sz="1600" dirty="0" smtClean="0">
                <a:solidFill>
                  <a:schemeClr val="tx1"/>
                </a:solidFill>
                <a:latin typeface="Calibri" panose="020F0502020204030204" pitchFamily="34" charset="0"/>
                <a:ea typeface="Arial" charset="-94"/>
                <a:cs typeface="Arial" charset="-94"/>
              </a:rPr>
              <a:t>Program </a:t>
            </a:r>
            <a:r>
              <a:rPr lang="tr-TR" sz="1600" dirty="0">
                <a:solidFill>
                  <a:schemeClr val="tx1"/>
                </a:solidFill>
                <a:latin typeface="Calibri" panose="020F0502020204030204" pitchFamily="34" charset="0"/>
                <a:ea typeface="Arial" charset="-94"/>
                <a:cs typeface="Arial" charset="-94"/>
              </a:rPr>
              <a:t>kapsamında desteklenecek proje süresi </a:t>
            </a:r>
            <a:r>
              <a:rPr lang="tr-TR" sz="1600" b="1" dirty="0">
                <a:solidFill>
                  <a:srgbClr val="FF0000"/>
                </a:solidFill>
                <a:latin typeface="Calibri" panose="020F0502020204030204" pitchFamily="34" charset="0"/>
                <a:ea typeface="Arial" charset="-94"/>
                <a:cs typeface="Arial" charset="-94"/>
              </a:rPr>
              <a:t>en az </a:t>
            </a:r>
            <a:r>
              <a:rPr lang="tr-TR" sz="1600" b="1" dirty="0" smtClean="0">
                <a:solidFill>
                  <a:srgbClr val="FF0000"/>
                </a:solidFill>
                <a:latin typeface="Calibri" panose="020F0502020204030204" pitchFamily="34" charset="0"/>
                <a:ea typeface="Arial" charset="-94"/>
                <a:cs typeface="Arial" charset="-94"/>
              </a:rPr>
              <a:t>8 </a:t>
            </a:r>
            <a:r>
              <a:rPr lang="tr-TR" sz="1600" b="1" dirty="0">
                <a:solidFill>
                  <a:srgbClr val="FF0000"/>
                </a:solidFill>
                <a:latin typeface="Calibri" panose="020F0502020204030204" pitchFamily="34" charset="0"/>
                <a:ea typeface="Arial" charset="-94"/>
                <a:cs typeface="Arial" charset="-94"/>
              </a:rPr>
              <a:t>ay ve en çok 24 aydır. </a:t>
            </a:r>
          </a:p>
          <a:p>
            <a:pPr algn="just"/>
            <a:r>
              <a:rPr lang="tr-TR" sz="1600" dirty="0" smtClean="0">
                <a:solidFill>
                  <a:schemeClr val="tx1"/>
                </a:solidFill>
                <a:latin typeface="Calibri" panose="020F0502020204030204" pitchFamily="34" charset="0"/>
                <a:ea typeface="Arial" charset="-94"/>
                <a:cs typeface="Arial" charset="-94"/>
              </a:rPr>
              <a:t>Proje </a:t>
            </a:r>
            <a:r>
              <a:rPr lang="tr-TR" sz="1600" dirty="0">
                <a:solidFill>
                  <a:schemeClr val="tx1"/>
                </a:solidFill>
                <a:latin typeface="Calibri" panose="020F0502020204030204" pitchFamily="34" charset="0"/>
                <a:ea typeface="Arial" charset="-94"/>
                <a:cs typeface="Arial" charset="-94"/>
              </a:rPr>
              <a:t>kapsamında verilecek desteğin üst limiti </a:t>
            </a:r>
            <a:r>
              <a:rPr lang="tr-TR" sz="1600" dirty="0" smtClean="0">
                <a:solidFill>
                  <a:schemeClr val="tx1"/>
                </a:solidFill>
                <a:latin typeface="Calibri" panose="020F0502020204030204" pitchFamily="34" charset="0"/>
                <a:ea typeface="Arial" charset="-94"/>
                <a:cs typeface="Arial" charset="-94"/>
              </a:rPr>
              <a:t> </a:t>
            </a:r>
            <a:r>
              <a:rPr lang="tr-TR" sz="1600" b="1" dirty="0" smtClean="0">
                <a:solidFill>
                  <a:srgbClr val="FF0000"/>
                </a:solidFill>
                <a:latin typeface="Calibri" panose="020F0502020204030204" pitchFamily="34" charset="0"/>
                <a:ea typeface="Arial" charset="-94"/>
                <a:cs typeface="Arial" charset="-94"/>
              </a:rPr>
              <a:t>300.000 TL’dir</a:t>
            </a:r>
            <a:r>
              <a:rPr lang="tr-TR" sz="1600" b="1" dirty="0">
                <a:solidFill>
                  <a:srgbClr val="FF0000"/>
                </a:solidFill>
                <a:latin typeface="Calibri" panose="020F0502020204030204" pitchFamily="34" charset="0"/>
                <a:ea typeface="Arial" charset="-94"/>
                <a:cs typeface="Arial" charset="-94"/>
              </a:rPr>
              <a:t>. </a:t>
            </a:r>
          </a:p>
          <a:p>
            <a:pPr algn="just"/>
            <a:r>
              <a:rPr lang="tr-TR" sz="1600" dirty="0" smtClean="0">
                <a:solidFill>
                  <a:schemeClr val="tx1"/>
                </a:solidFill>
                <a:latin typeface="Calibri" panose="020F0502020204030204" pitchFamily="34" charset="0"/>
                <a:ea typeface="Arial" charset="-94"/>
                <a:cs typeface="Arial" charset="-94"/>
              </a:rPr>
              <a:t>Proje </a:t>
            </a:r>
            <a:r>
              <a:rPr lang="tr-TR" sz="1600" dirty="0">
                <a:solidFill>
                  <a:schemeClr val="tx1"/>
                </a:solidFill>
                <a:latin typeface="Calibri" panose="020F0502020204030204" pitchFamily="34" charset="0"/>
                <a:ea typeface="Arial" charset="-94"/>
                <a:cs typeface="Arial" charset="-94"/>
              </a:rPr>
              <a:t>giderleri için destek oranı, </a:t>
            </a:r>
            <a:r>
              <a:rPr lang="tr-TR" sz="1600" b="1" dirty="0">
                <a:solidFill>
                  <a:srgbClr val="FF0000"/>
                </a:solidFill>
                <a:latin typeface="Calibri" panose="020F0502020204030204" pitchFamily="34" charset="0"/>
                <a:ea typeface="Arial" charset="-94"/>
                <a:cs typeface="Arial" charset="-94"/>
              </a:rPr>
              <a:t>%70’i (yetmiş) geri ödemesiz ve  %30’u (otuz) geri ödemeli olarak </a:t>
            </a:r>
            <a:r>
              <a:rPr lang="tr-TR" sz="1600" b="1" dirty="0" smtClean="0">
                <a:solidFill>
                  <a:srgbClr val="FF0000"/>
                </a:solidFill>
                <a:latin typeface="Calibri" panose="020F0502020204030204" pitchFamily="34" charset="0"/>
                <a:ea typeface="Arial" charset="-94"/>
                <a:cs typeface="Arial" charset="-94"/>
              </a:rPr>
              <a:t>uygulanır. </a:t>
            </a:r>
          </a:p>
          <a:p>
            <a:pPr algn="just"/>
            <a:endParaRPr lang="tr-TR" sz="1600" b="1" dirty="0" smtClean="0">
              <a:solidFill>
                <a:srgbClr val="FF0000"/>
              </a:solidFill>
              <a:latin typeface="Calibri" panose="020F0502020204030204" pitchFamily="34" charset="0"/>
              <a:ea typeface="Arial" charset="-94"/>
              <a:cs typeface="Arial" charset="-94"/>
            </a:endParaRPr>
          </a:p>
          <a:p>
            <a:pPr marL="0" indent="0" algn="ctr">
              <a:buNone/>
            </a:pPr>
            <a:r>
              <a:rPr lang="tr-TR" sz="1600" b="1" i="1" dirty="0" smtClean="0">
                <a:solidFill>
                  <a:srgbClr val="006597"/>
                </a:solidFill>
                <a:latin typeface="Verdana" panose="020B0604030504040204" pitchFamily="34" charset="0"/>
                <a:ea typeface="Verdana" panose="020B0604030504040204" pitchFamily="34" charset="0"/>
                <a:cs typeface="Verdana" panose="020B0604030504040204" pitchFamily="34" charset="0"/>
              </a:rPr>
              <a:t>Program kapsamında bir işletme bu destekten 1 (bir) kez yararlanır </a:t>
            </a:r>
          </a:p>
          <a:p>
            <a:pPr marL="0" indent="0" algn="just">
              <a:buNone/>
            </a:pPr>
            <a:endParaRPr lang="tr-TR" sz="1600" dirty="0" smtClean="0">
              <a:solidFill>
                <a:schemeClr val="tx1"/>
              </a:solidFill>
              <a:latin typeface="Calibri" panose="020F0502020204030204" pitchFamily="34" charset="0"/>
              <a:ea typeface="Arial" charset="-94"/>
              <a:cs typeface="Arial" charset="-94"/>
            </a:endParaRPr>
          </a:p>
          <a:p>
            <a:pPr algn="just"/>
            <a:r>
              <a:rPr lang="tr-TR" sz="1600" dirty="0">
                <a:solidFill>
                  <a:schemeClr val="tx1"/>
                </a:solidFill>
                <a:latin typeface="Calibri" panose="020F0502020204030204" pitchFamily="34" charset="0"/>
                <a:ea typeface="Arial" charset="-94"/>
                <a:cs typeface="Arial" charset="-94"/>
              </a:rPr>
              <a:t>Proje başvurusunun KOSGEB Birimi tarafından ön değerlendirmesi yapılarak değerlendirilmek üzere Kurula sunulur</a:t>
            </a:r>
            <a:r>
              <a:rPr lang="tr-TR" sz="1600" dirty="0" smtClean="0">
                <a:solidFill>
                  <a:schemeClr val="tx1"/>
                </a:solidFill>
                <a:latin typeface="Calibri" panose="020F0502020204030204" pitchFamily="34" charset="0"/>
                <a:ea typeface="Arial" charset="-94"/>
                <a:cs typeface="Arial" charset="-94"/>
              </a:rPr>
              <a:t>.</a:t>
            </a:r>
          </a:p>
          <a:p>
            <a:pPr marL="0" indent="0" algn="just">
              <a:buNone/>
            </a:pPr>
            <a:endParaRPr lang="tr-TR" sz="1600" dirty="0" smtClean="0">
              <a:solidFill>
                <a:schemeClr val="tx1"/>
              </a:solidFill>
              <a:latin typeface="Calibri" panose="020F0502020204030204" pitchFamily="34" charset="0"/>
              <a:ea typeface="Arial" charset="-94"/>
              <a:cs typeface="Arial" charset="-94"/>
            </a:endParaRPr>
          </a:p>
          <a:p>
            <a:pPr algn="just"/>
            <a:r>
              <a:rPr lang="tr-TR" sz="1600" dirty="0"/>
              <a:t>Proje, faaliyetlere uygun olarak en az </a:t>
            </a:r>
            <a:r>
              <a:rPr lang="tr-TR" sz="1600" dirty="0" smtClean="0"/>
              <a:t>3 </a:t>
            </a:r>
            <a:r>
              <a:rPr lang="tr-TR" sz="1600" dirty="0"/>
              <a:t>gider grubundan </a:t>
            </a:r>
            <a:r>
              <a:rPr lang="tr-TR" sz="1600" dirty="0" smtClean="0"/>
              <a:t>oluşmalı ve hem geri ödemeli hem de geri ödemesiz destek talebinde bulunulmuş olmalıdır.</a:t>
            </a:r>
            <a:endParaRPr lang="tr-TR" sz="1600" dirty="0"/>
          </a:p>
          <a:p>
            <a:pPr marL="0" indent="0" algn="just">
              <a:buNone/>
            </a:pPr>
            <a:endParaRPr lang="tr-TR" sz="1600" dirty="0" smtClean="0">
              <a:solidFill>
                <a:schemeClr val="tx1"/>
              </a:solidFill>
              <a:latin typeface="Calibri" panose="020F0502020204030204" pitchFamily="34" charset="0"/>
              <a:ea typeface="Arial" charset="-94"/>
              <a:cs typeface="Arial" charset="-94"/>
            </a:endParaRPr>
          </a:p>
          <a:p>
            <a:pPr marL="0" indent="0" algn="just">
              <a:buNone/>
            </a:pPr>
            <a:endParaRPr lang="tr-TR" sz="1600" dirty="0">
              <a:solidFill>
                <a:schemeClr val="tx1"/>
              </a:solidFill>
              <a:latin typeface="Calibri" panose="020F0502020204030204" pitchFamily="34" charset="0"/>
              <a:ea typeface="Arial" charset="-94"/>
              <a:cs typeface="Arial" charset="-94"/>
            </a:endParaRPr>
          </a:p>
          <a:p>
            <a:pPr marL="0" indent="0" algn="just">
              <a:buNone/>
            </a:pPr>
            <a:endParaRPr lang="tr-TR" sz="1600"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fld id="{7C1868C5-B491-42BF-9F5C-46095BC3F40A}" type="slidenum">
              <a:rPr lang="tr-TR" smtClean="0">
                <a:solidFill>
                  <a:prstClr val="black"/>
                </a:solidFill>
              </a:rPr>
              <a:pPr/>
              <a:t>20</a:t>
            </a:fld>
            <a:endParaRPr lang="tr-TR" dirty="0">
              <a:solidFill>
                <a:prstClr val="black"/>
              </a:solidFill>
            </a:endParaRPr>
          </a:p>
        </p:txBody>
      </p:sp>
      <p:sp>
        <p:nvSpPr>
          <p:cNvPr id="5" name="Dikdörtgen 4"/>
          <p:cNvSpPr/>
          <p:nvPr/>
        </p:nvSpPr>
        <p:spPr>
          <a:xfrm>
            <a:off x="971600" y="1177973"/>
            <a:ext cx="7704856" cy="553998"/>
          </a:xfrm>
          <a:prstGeom prst="rect">
            <a:avLst/>
          </a:prstGeom>
        </p:spPr>
        <p:txBody>
          <a:bodyPr wrap="square">
            <a:spAutoFit/>
          </a:bodyPr>
          <a:lstStyle/>
          <a:p>
            <a:pPr fontAlgn="auto">
              <a:spcBef>
                <a:spcPts val="0"/>
              </a:spcBef>
              <a:spcAft>
                <a:spcPts val="0"/>
              </a:spcAft>
            </a:pPr>
            <a:endParaRPr lang="tr-TR" sz="1500" dirty="0">
              <a:solidFill>
                <a:prstClr val="black"/>
              </a:solidFill>
              <a:ea typeface="Arial" charset="-94"/>
              <a:cs typeface="Arial" charset="-94"/>
            </a:endParaRPr>
          </a:p>
          <a:p>
            <a:pPr fontAlgn="auto">
              <a:spcBef>
                <a:spcPts val="0"/>
              </a:spcBef>
              <a:spcAft>
                <a:spcPts val="0"/>
              </a:spcAft>
            </a:pPr>
            <a:endParaRPr lang="tr-TR" sz="1500" dirty="0">
              <a:solidFill>
                <a:prstClr val="black"/>
              </a:solidFill>
              <a:ea typeface="Arial" charset="-94"/>
              <a:cs typeface="Arial" charset="-94"/>
            </a:endParaRPr>
          </a:p>
        </p:txBody>
      </p:sp>
      <p:sp>
        <p:nvSpPr>
          <p:cNvPr id="6" name="Metin kutusu 5"/>
          <p:cNvSpPr txBox="1"/>
          <p:nvPr/>
        </p:nvSpPr>
        <p:spPr>
          <a:xfrm>
            <a:off x="971600" y="5482451"/>
            <a:ext cx="7499994" cy="615553"/>
          </a:xfrm>
          <a:prstGeom prst="rect">
            <a:avLst/>
          </a:prstGeom>
          <a:noFill/>
        </p:spPr>
        <p:txBody>
          <a:bodyPr wrap="square" rtlCol="0">
            <a:spAutoFit/>
          </a:bodyPr>
          <a:lstStyle/>
          <a:p>
            <a:pPr algn="just" fontAlgn="auto">
              <a:spcBef>
                <a:spcPts val="0"/>
              </a:spcBef>
              <a:spcAft>
                <a:spcPts val="0"/>
              </a:spcAft>
            </a:pPr>
            <a:r>
              <a:rPr lang="tr-TR" b="1" dirty="0" smtClean="0">
                <a:solidFill>
                  <a:srgbClr val="FF0000"/>
                </a:solidFill>
                <a:latin typeface="Segoe UI"/>
                <a:ea typeface="+mn-ea"/>
              </a:rPr>
              <a:t>*</a:t>
            </a:r>
            <a:r>
              <a:rPr lang="tr-TR" sz="1600" dirty="0" smtClean="0">
                <a:solidFill>
                  <a:srgbClr val="FF0000"/>
                </a:solidFill>
                <a:latin typeface="Segoe UI"/>
                <a:ea typeface="+mn-ea"/>
              </a:rPr>
              <a:t>Proje </a:t>
            </a:r>
            <a:r>
              <a:rPr lang="tr-TR" sz="1600" dirty="0">
                <a:solidFill>
                  <a:srgbClr val="FF0000"/>
                </a:solidFill>
                <a:latin typeface="Segoe UI"/>
                <a:ea typeface="+mn-ea"/>
              </a:rPr>
              <a:t>kapsamında verilecek desteğin üst limiti; 210.000.-TL’si geri ödemesiz, 90.000.-TL’si geri ödemeli olmak üzere toplam 300.000.-TL’dir.</a:t>
            </a:r>
          </a:p>
        </p:txBody>
      </p:sp>
    </p:spTree>
    <p:extLst>
      <p:ext uri="{BB962C8B-B14F-4D97-AF65-F5344CB8AC3E}">
        <p14:creationId xmlns:p14="http://schemas.microsoft.com/office/powerpoint/2010/main" val="85016131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21</a:t>
            </a:fld>
            <a:endParaRPr lang="tr-TR" dirty="0">
              <a:solidFill>
                <a:srgbClr val="445469">
                  <a:tint val="75000"/>
                </a:srgbClr>
              </a:solidFill>
            </a:endParaRPr>
          </a:p>
        </p:txBody>
      </p:sp>
      <p:sp>
        <p:nvSpPr>
          <p:cNvPr id="6" name="TextBox 18">
            <a:extLst>
              <a:ext uri="{FF2B5EF4-FFF2-40B4-BE49-F238E27FC236}">
                <a16:creationId xmlns="" xmlns:a16="http://schemas.microsoft.com/office/drawing/2014/main" id="{CDB69DC1-FE61-4F64-AEE0-C856CB684FCD}"/>
              </a:ext>
            </a:extLst>
          </p:cNvPr>
          <p:cNvSpPr txBox="1"/>
          <p:nvPr/>
        </p:nvSpPr>
        <p:spPr>
          <a:xfrm>
            <a:off x="827588" y="2"/>
            <a:ext cx="7990901" cy="533685"/>
          </a:xfrm>
          <a:prstGeom prst="rect">
            <a:avLst/>
          </a:prstGeom>
          <a:noFill/>
        </p:spPr>
        <p:txBody>
          <a:bodyPr wrap="square" lIns="71323" tIns="35662" rIns="71323" bIns="35662" rtlCol="0">
            <a:spAutoFit/>
          </a:bodyPr>
          <a:lstStyle/>
          <a:p>
            <a:pPr algn="ctr" fontAlgn="auto">
              <a:lnSpc>
                <a:spcPts val="3639"/>
              </a:lnSpc>
              <a:spcAft>
                <a:spcPts val="0"/>
              </a:spcAft>
            </a:pPr>
            <a:r>
              <a:rPr lang="tr-TR" sz="2400" b="1" dirty="0">
                <a:solidFill>
                  <a:srgbClr val="00B0F0"/>
                </a:solidFill>
                <a:latin typeface="Segoe UI"/>
                <a:ea typeface="+mn-ea"/>
                <a:cs typeface="Arial Tur" pitchFamily="34" charset="0"/>
              </a:rPr>
              <a:t>YURT DIŞI PAZAR </a:t>
            </a:r>
            <a:r>
              <a:rPr lang="tr-TR" sz="2400" b="1" dirty="0" smtClean="0">
                <a:solidFill>
                  <a:srgbClr val="00B0F0"/>
                </a:solidFill>
                <a:latin typeface="Segoe UI"/>
                <a:ea typeface="+mn-ea"/>
                <a:cs typeface="Arial Tur" pitchFamily="34" charset="0"/>
              </a:rPr>
              <a:t>DESTEK </a:t>
            </a:r>
            <a:r>
              <a:rPr lang="tr-TR" sz="2400" b="1" dirty="0">
                <a:solidFill>
                  <a:srgbClr val="00B0F0"/>
                </a:solidFill>
                <a:latin typeface="Segoe UI"/>
                <a:ea typeface="+mn-ea"/>
                <a:cs typeface="Arial Tur" pitchFamily="34" charset="0"/>
              </a:rPr>
              <a:t>PROGRAMI</a:t>
            </a:r>
          </a:p>
        </p:txBody>
      </p:sp>
      <p:sp>
        <p:nvSpPr>
          <p:cNvPr id="7" name="Metin kutusu 4"/>
          <p:cNvSpPr txBox="1"/>
          <p:nvPr/>
        </p:nvSpPr>
        <p:spPr>
          <a:xfrm>
            <a:off x="1619672" y="489255"/>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algn="ctr" fontAlgn="auto">
              <a:spcBef>
                <a:spcPts val="0"/>
              </a:spcBef>
              <a:spcAft>
                <a:spcPts val="0"/>
              </a:spcAft>
            </a:pPr>
            <a:r>
              <a:rPr lang="tr-TR" sz="2400" b="1" dirty="0">
                <a:solidFill>
                  <a:prstClr val="white"/>
                </a:solidFill>
                <a:latin typeface="Calibri" panose="020F0502020204030204" pitchFamily="34" charset="0"/>
              </a:rPr>
              <a:t>Desteklenecek Proje </a:t>
            </a:r>
            <a:r>
              <a:rPr lang="tr-TR" sz="2400" b="1" dirty="0" smtClean="0">
                <a:solidFill>
                  <a:prstClr val="white"/>
                </a:solidFill>
                <a:latin typeface="Calibri" panose="020F0502020204030204" pitchFamily="34" charset="0"/>
              </a:rPr>
              <a:t>Giderleri</a:t>
            </a:r>
            <a:endParaRPr lang="tr-TR" sz="2400" b="1" dirty="0">
              <a:solidFill>
                <a:prstClr val="white"/>
              </a:solidFill>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98667035"/>
              </p:ext>
            </p:extLst>
          </p:nvPr>
        </p:nvGraphicFramePr>
        <p:xfrm>
          <a:off x="251520" y="1105703"/>
          <a:ext cx="8712968"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12294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22</a:t>
            </a:fld>
            <a:endParaRPr lang="tr-TR" dirty="0">
              <a:solidFill>
                <a:srgbClr val="445469">
                  <a:tint val="75000"/>
                </a:srgbClr>
              </a:solidFill>
            </a:endParaRPr>
          </a:p>
        </p:txBody>
      </p:sp>
      <p:sp>
        <p:nvSpPr>
          <p:cNvPr id="6" name="TextBox 18">
            <a:extLst>
              <a:ext uri="{FF2B5EF4-FFF2-40B4-BE49-F238E27FC236}">
                <a16:creationId xmlns="" xmlns:a16="http://schemas.microsoft.com/office/drawing/2014/main" id="{CDB69DC1-FE61-4F64-AEE0-C856CB684FCD}"/>
              </a:ext>
            </a:extLst>
          </p:cNvPr>
          <p:cNvSpPr txBox="1"/>
          <p:nvPr/>
        </p:nvSpPr>
        <p:spPr>
          <a:xfrm>
            <a:off x="827588" y="2"/>
            <a:ext cx="7990901" cy="533685"/>
          </a:xfrm>
          <a:prstGeom prst="rect">
            <a:avLst/>
          </a:prstGeom>
          <a:noFill/>
        </p:spPr>
        <p:txBody>
          <a:bodyPr wrap="square" lIns="71323" tIns="35662" rIns="71323" bIns="35662" rtlCol="0">
            <a:spAutoFit/>
          </a:bodyPr>
          <a:lstStyle/>
          <a:p>
            <a:pPr algn="ctr" fontAlgn="auto">
              <a:lnSpc>
                <a:spcPts val="3639"/>
              </a:lnSpc>
              <a:spcAft>
                <a:spcPts val="0"/>
              </a:spcAft>
            </a:pPr>
            <a:r>
              <a:rPr lang="tr-TR" sz="2400" b="1" dirty="0">
                <a:solidFill>
                  <a:srgbClr val="00B0F0"/>
                </a:solidFill>
                <a:latin typeface="Segoe UI"/>
                <a:ea typeface="+mn-ea"/>
                <a:cs typeface="Arial Tur" pitchFamily="34" charset="0"/>
              </a:rPr>
              <a:t>YURT DIŞI PAZAR </a:t>
            </a:r>
            <a:r>
              <a:rPr lang="tr-TR" sz="2400" b="1" dirty="0" smtClean="0">
                <a:solidFill>
                  <a:srgbClr val="00B0F0"/>
                </a:solidFill>
                <a:latin typeface="Segoe UI"/>
                <a:ea typeface="+mn-ea"/>
                <a:cs typeface="Arial Tur" pitchFamily="34" charset="0"/>
              </a:rPr>
              <a:t>DESTEK </a:t>
            </a:r>
            <a:r>
              <a:rPr lang="tr-TR" sz="2400" b="1" dirty="0">
                <a:solidFill>
                  <a:srgbClr val="00B0F0"/>
                </a:solidFill>
                <a:latin typeface="Segoe UI"/>
                <a:ea typeface="+mn-ea"/>
                <a:cs typeface="Arial Tur" pitchFamily="34" charset="0"/>
              </a:rPr>
              <a:t>PROGRAMI</a:t>
            </a:r>
          </a:p>
        </p:txBody>
      </p:sp>
      <p:sp>
        <p:nvSpPr>
          <p:cNvPr id="7" name="Metin kutusu 4"/>
          <p:cNvSpPr txBox="1"/>
          <p:nvPr/>
        </p:nvSpPr>
        <p:spPr>
          <a:xfrm>
            <a:off x="1619672" y="489255"/>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algn="ctr" fontAlgn="auto">
              <a:spcBef>
                <a:spcPts val="0"/>
              </a:spcBef>
              <a:spcAft>
                <a:spcPts val="0"/>
              </a:spcAft>
            </a:pPr>
            <a:r>
              <a:rPr lang="tr-TR" sz="2400" b="1" dirty="0">
                <a:solidFill>
                  <a:prstClr val="white"/>
                </a:solidFill>
                <a:latin typeface="Calibri" panose="020F0502020204030204" pitchFamily="34" charset="0"/>
              </a:rPr>
              <a:t>Desteklenecek Proje </a:t>
            </a:r>
            <a:r>
              <a:rPr lang="tr-TR" sz="2400" b="1" dirty="0" smtClean="0">
                <a:solidFill>
                  <a:prstClr val="white"/>
                </a:solidFill>
                <a:latin typeface="Calibri" panose="020F0502020204030204" pitchFamily="34" charset="0"/>
              </a:rPr>
              <a:t>Giderleri</a:t>
            </a:r>
            <a:endParaRPr lang="tr-TR" sz="2400" b="1" dirty="0">
              <a:solidFill>
                <a:prstClr val="white"/>
              </a:solidFill>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3953754584"/>
              </p:ext>
            </p:extLst>
          </p:nvPr>
        </p:nvGraphicFramePr>
        <p:xfrm>
          <a:off x="251520" y="1105703"/>
          <a:ext cx="8712968"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55086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23</a:t>
            </a:fld>
            <a:endParaRPr lang="tr-TR" dirty="0">
              <a:solidFill>
                <a:srgbClr val="445469">
                  <a:tint val="75000"/>
                </a:srgbClr>
              </a:solidFill>
            </a:endParaRPr>
          </a:p>
        </p:txBody>
      </p:sp>
      <p:sp>
        <p:nvSpPr>
          <p:cNvPr id="6" name="TextBox 18">
            <a:extLst>
              <a:ext uri="{FF2B5EF4-FFF2-40B4-BE49-F238E27FC236}">
                <a16:creationId xmlns="" xmlns:a16="http://schemas.microsoft.com/office/drawing/2014/main" id="{CDB69DC1-FE61-4F64-AEE0-C856CB684FCD}"/>
              </a:ext>
            </a:extLst>
          </p:cNvPr>
          <p:cNvSpPr txBox="1"/>
          <p:nvPr/>
        </p:nvSpPr>
        <p:spPr>
          <a:xfrm>
            <a:off x="827588" y="2"/>
            <a:ext cx="7990901" cy="533685"/>
          </a:xfrm>
          <a:prstGeom prst="rect">
            <a:avLst/>
          </a:prstGeom>
          <a:noFill/>
        </p:spPr>
        <p:txBody>
          <a:bodyPr wrap="square" lIns="71323" tIns="35662" rIns="71323" bIns="35662" rtlCol="0">
            <a:spAutoFit/>
          </a:bodyPr>
          <a:lstStyle/>
          <a:p>
            <a:pPr algn="ctr" fontAlgn="auto">
              <a:lnSpc>
                <a:spcPts val="3639"/>
              </a:lnSpc>
              <a:spcAft>
                <a:spcPts val="0"/>
              </a:spcAft>
            </a:pPr>
            <a:r>
              <a:rPr lang="tr-TR" sz="2400" b="1" dirty="0">
                <a:solidFill>
                  <a:srgbClr val="00B0F0"/>
                </a:solidFill>
                <a:latin typeface="Segoe UI"/>
                <a:ea typeface="+mn-ea"/>
                <a:cs typeface="Arial Tur" pitchFamily="34" charset="0"/>
              </a:rPr>
              <a:t>YURT DIŞI PAZAR </a:t>
            </a:r>
            <a:r>
              <a:rPr lang="tr-TR" sz="2400" b="1" dirty="0" smtClean="0">
                <a:solidFill>
                  <a:srgbClr val="00B0F0"/>
                </a:solidFill>
                <a:latin typeface="Segoe UI"/>
                <a:ea typeface="+mn-ea"/>
                <a:cs typeface="Arial Tur" pitchFamily="34" charset="0"/>
              </a:rPr>
              <a:t>DESTEK </a:t>
            </a:r>
            <a:r>
              <a:rPr lang="tr-TR" sz="2400" b="1" dirty="0">
                <a:solidFill>
                  <a:srgbClr val="00B0F0"/>
                </a:solidFill>
                <a:latin typeface="Segoe UI"/>
                <a:ea typeface="+mn-ea"/>
                <a:cs typeface="Arial Tur" pitchFamily="34" charset="0"/>
              </a:rPr>
              <a:t>PROGRAMI</a:t>
            </a:r>
          </a:p>
        </p:txBody>
      </p:sp>
      <p:sp>
        <p:nvSpPr>
          <p:cNvPr id="7" name="Metin kutusu 4"/>
          <p:cNvSpPr txBox="1"/>
          <p:nvPr/>
        </p:nvSpPr>
        <p:spPr>
          <a:xfrm>
            <a:off x="1619672" y="489255"/>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algn="ctr" fontAlgn="auto">
              <a:spcBef>
                <a:spcPts val="0"/>
              </a:spcBef>
              <a:spcAft>
                <a:spcPts val="0"/>
              </a:spcAft>
            </a:pPr>
            <a:r>
              <a:rPr lang="tr-TR" sz="2400" b="1" dirty="0">
                <a:solidFill>
                  <a:prstClr val="white"/>
                </a:solidFill>
                <a:latin typeface="Calibri" panose="020F0502020204030204" pitchFamily="34" charset="0"/>
              </a:rPr>
              <a:t>Desteklenecek Proje </a:t>
            </a:r>
            <a:r>
              <a:rPr lang="tr-TR" sz="2400" b="1" dirty="0" smtClean="0">
                <a:solidFill>
                  <a:prstClr val="white"/>
                </a:solidFill>
                <a:latin typeface="Calibri" panose="020F0502020204030204" pitchFamily="34" charset="0"/>
              </a:rPr>
              <a:t>Giderleri</a:t>
            </a:r>
            <a:endParaRPr lang="tr-TR" sz="2400" b="1" dirty="0">
              <a:solidFill>
                <a:prstClr val="white"/>
              </a:solidFill>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4146831434"/>
              </p:ext>
            </p:extLst>
          </p:nvPr>
        </p:nvGraphicFramePr>
        <p:xfrm>
          <a:off x="251520" y="1105703"/>
          <a:ext cx="8712968"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12914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24</a:t>
            </a:fld>
            <a:endParaRPr lang="tr-TR" dirty="0">
              <a:solidFill>
                <a:srgbClr val="445469">
                  <a:tint val="75000"/>
                </a:srgbClr>
              </a:solidFill>
            </a:endParaRPr>
          </a:p>
        </p:txBody>
      </p:sp>
      <p:sp>
        <p:nvSpPr>
          <p:cNvPr id="6" name="TextBox 18">
            <a:extLst>
              <a:ext uri="{FF2B5EF4-FFF2-40B4-BE49-F238E27FC236}">
                <a16:creationId xmlns="" xmlns:a16="http://schemas.microsoft.com/office/drawing/2014/main" id="{CDB69DC1-FE61-4F64-AEE0-C856CB684FCD}"/>
              </a:ext>
            </a:extLst>
          </p:cNvPr>
          <p:cNvSpPr txBox="1"/>
          <p:nvPr/>
        </p:nvSpPr>
        <p:spPr>
          <a:xfrm>
            <a:off x="827588" y="2"/>
            <a:ext cx="7990901" cy="533685"/>
          </a:xfrm>
          <a:prstGeom prst="rect">
            <a:avLst/>
          </a:prstGeom>
          <a:noFill/>
        </p:spPr>
        <p:txBody>
          <a:bodyPr wrap="square" lIns="71323" tIns="35662" rIns="71323" bIns="35662" rtlCol="0">
            <a:spAutoFit/>
          </a:bodyPr>
          <a:lstStyle/>
          <a:p>
            <a:pPr algn="ctr" fontAlgn="auto">
              <a:lnSpc>
                <a:spcPts val="3639"/>
              </a:lnSpc>
              <a:spcAft>
                <a:spcPts val="0"/>
              </a:spcAft>
            </a:pPr>
            <a:r>
              <a:rPr lang="tr-TR" sz="2400" b="1" dirty="0">
                <a:solidFill>
                  <a:srgbClr val="00B0F0"/>
                </a:solidFill>
                <a:latin typeface="Segoe UI"/>
                <a:ea typeface="+mn-ea"/>
                <a:cs typeface="Arial Tur" pitchFamily="34" charset="0"/>
              </a:rPr>
              <a:t>YURT DIŞI PAZAR </a:t>
            </a:r>
            <a:r>
              <a:rPr lang="tr-TR" sz="2400" b="1" dirty="0" smtClean="0">
                <a:solidFill>
                  <a:srgbClr val="00B0F0"/>
                </a:solidFill>
                <a:latin typeface="Segoe UI"/>
                <a:ea typeface="+mn-ea"/>
                <a:cs typeface="Arial Tur" pitchFamily="34" charset="0"/>
              </a:rPr>
              <a:t>DESTEK </a:t>
            </a:r>
            <a:r>
              <a:rPr lang="tr-TR" sz="2400" b="1" dirty="0">
                <a:solidFill>
                  <a:srgbClr val="00B0F0"/>
                </a:solidFill>
                <a:latin typeface="Segoe UI"/>
                <a:ea typeface="+mn-ea"/>
                <a:cs typeface="Arial Tur" pitchFamily="34" charset="0"/>
              </a:rPr>
              <a:t>PROGRAMI</a:t>
            </a:r>
          </a:p>
        </p:txBody>
      </p:sp>
      <p:sp>
        <p:nvSpPr>
          <p:cNvPr id="7" name="Metin kutusu 4"/>
          <p:cNvSpPr txBox="1"/>
          <p:nvPr/>
        </p:nvSpPr>
        <p:spPr>
          <a:xfrm>
            <a:off x="1619672" y="489255"/>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algn="ctr" fontAlgn="auto">
              <a:spcBef>
                <a:spcPts val="0"/>
              </a:spcBef>
              <a:spcAft>
                <a:spcPts val="0"/>
              </a:spcAft>
            </a:pPr>
            <a:r>
              <a:rPr lang="tr-TR" sz="2400" b="1" dirty="0">
                <a:solidFill>
                  <a:prstClr val="white"/>
                </a:solidFill>
                <a:latin typeface="Calibri" panose="020F0502020204030204" pitchFamily="34" charset="0"/>
              </a:rPr>
              <a:t>Desteklenecek Proje </a:t>
            </a:r>
            <a:r>
              <a:rPr lang="tr-TR" sz="2400" b="1" dirty="0" smtClean="0">
                <a:solidFill>
                  <a:prstClr val="white"/>
                </a:solidFill>
                <a:latin typeface="Calibri" panose="020F0502020204030204" pitchFamily="34" charset="0"/>
              </a:rPr>
              <a:t>Giderleri</a:t>
            </a:r>
            <a:endParaRPr lang="tr-TR" sz="2400" b="1" dirty="0">
              <a:solidFill>
                <a:prstClr val="white"/>
              </a:solidFill>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2444173071"/>
              </p:ext>
            </p:extLst>
          </p:nvPr>
        </p:nvGraphicFramePr>
        <p:xfrm>
          <a:off x="251520" y="1105703"/>
          <a:ext cx="8712968"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7034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7C1868C5-B491-42BF-9F5C-46095BC3F40A}" type="slidenum">
              <a:rPr lang="tr-TR" smtClean="0">
                <a:solidFill>
                  <a:srgbClr val="445469">
                    <a:tint val="75000"/>
                  </a:srgbClr>
                </a:solidFill>
              </a:rPr>
              <a:pPr/>
              <a:t>25</a:t>
            </a:fld>
            <a:endParaRPr lang="tr-TR" dirty="0">
              <a:solidFill>
                <a:srgbClr val="445469">
                  <a:tint val="75000"/>
                </a:srgbClr>
              </a:solidFill>
            </a:endParaRPr>
          </a:p>
        </p:txBody>
      </p:sp>
      <p:sp>
        <p:nvSpPr>
          <p:cNvPr id="6" name="TextBox 18">
            <a:extLst>
              <a:ext uri="{FF2B5EF4-FFF2-40B4-BE49-F238E27FC236}">
                <a16:creationId xmlns="" xmlns:a16="http://schemas.microsoft.com/office/drawing/2014/main" id="{CDB69DC1-FE61-4F64-AEE0-C856CB684FCD}"/>
              </a:ext>
            </a:extLst>
          </p:cNvPr>
          <p:cNvSpPr txBox="1"/>
          <p:nvPr/>
        </p:nvSpPr>
        <p:spPr>
          <a:xfrm>
            <a:off x="827588" y="2"/>
            <a:ext cx="7990901" cy="533685"/>
          </a:xfrm>
          <a:prstGeom prst="rect">
            <a:avLst/>
          </a:prstGeom>
          <a:noFill/>
        </p:spPr>
        <p:txBody>
          <a:bodyPr wrap="square" lIns="71323" tIns="35662" rIns="71323" bIns="35662" rtlCol="0">
            <a:spAutoFit/>
          </a:bodyPr>
          <a:lstStyle/>
          <a:p>
            <a:pPr algn="ctr" fontAlgn="auto">
              <a:lnSpc>
                <a:spcPts val="3639"/>
              </a:lnSpc>
              <a:spcAft>
                <a:spcPts val="0"/>
              </a:spcAft>
            </a:pPr>
            <a:r>
              <a:rPr lang="tr-TR" sz="2400" b="1" dirty="0">
                <a:solidFill>
                  <a:srgbClr val="00B0F0"/>
                </a:solidFill>
                <a:latin typeface="Segoe UI"/>
                <a:ea typeface="+mn-ea"/>
                <a:cs typeface="Arial Tur" pitchFamily="34" charset="0"/>
              </a:rPr>
              <a:t>YURT DIŞI PAZAR </a:t>
            </a:r>
            <a:r>
              <a:rPr lang="tr-TR" sz="2400" b="1" dirty="0" smtClean="0">
                <a:solidFill>
                  <a:srgbClr val="00B0F0"/>
                </a:solidFill>
                <a:latin typeface="Segoe UI"/>
                <a:ea typeface="+mn-ea"/>
                <a:cs typeface="Arial Tur" pitchFamily="34" charset="0"/>
              </a:rPr>
              <a:t>DESTEK </a:t>
            </a:r>
            <a:r>
              <a:rPr lang="tr-TR" sz="2400" b="1" dirty="0">
                <a:solidFill>
                  <a:srgbClr val="00B0F0"/>
                </a:solidFill>
                <a:latin typeface="Segoe UI"/>
                <a:ea typeface="+mn-ea"/>
                <a:cs typeface="Arial Tur" pitchFamily="34" charset="0"/>
              </a:rPr>
              <a:t>PROGRAMI</a:t>
            </a:r>
          </a:p>
        </p:txBody>
      </p:sp>
      <p:sp>
        <p:nvSpPr>
          <p:cNvPr id="7" name="Metin kutusu 4"/>
          <p:cNvSpPr txBox="1"/>
          <p:nvPr/>
        </p:nvSpPr>
        <p:spPr>
          <a:xfrm>
            <a:off x="1619672" y="489255"/>
            <a:ext cx="5976664" cy="510765"/>
          </a:xfrm>
          <a:prstGeom prst="roundRect">
            <a:avLst/>
          </a:prstGeom>
        </p:spPr>
        <p:style>
          <a:lnRef idx="1">
            <a:schemeClr val="accent5"/>
          </a:lnRef>
          <a:fillRef idx="3">
            <a:schemeClr val="accent5"/>
          </a:fillRef>
          <a:effectRef idx="2">
            <a:schemeClr val="accent5"/>
          </a:effectRef>
          <a:fontRef idx="minor">
            <a:schemeClr val="lt1"/>
          </a:fontRef>
        </p:style>
        <p:txBody>
          <a:bodyPr wrap="square" lIns="91428" tIns="45714" rIns="91428" bIns="45714" rtlCol="0">
            <a:spAutoFit/>
          </a:bodyPr>
          <a:lstStyle/>
          <a:p>
            <a:pPr algn="ctr" fontAlgn="auto">
              <a:spcBef>
                <a:spcPts val="0"/>
              </a:spcBef>
              <a:spcAft>
                <a:spcPts val="0"/>
              </a:spcAft>
            </a:pPr>
            <a:r>
              <a:rPr lang="tr-TR" sz="2400" b="1" dirty="0">
                <a:solidFill>
                  <a:prstClr val="white"/>
                </a:solidFill>
                <a:latin typeface="Calibri" panose="020F0502020204030204" pitchFamily="34" charset="0"/>
              </a:rPr>
              <a:t>Desteklenecek Proje </a:t>
            </a:r>
            <a:r>
              <a:rPr lang="tr-TR" sz="2400" b="1" dirty="0" smtClean="0">
                <a:solidFill>
                  <a:prstClr val="white"/>
                </a:solidFill>
                <a:latin typeface="Calibri" panose="020F0502020204030204" pitchFamily="34" charset="0"/>
              </a:rPr>
              <a:t>Giderleri</a:t>
            </a:r>
            <a:endParaRPr lang="tr-TR" sz="2400" b="1" dirty="0">
              <a:solidFill>
                <a:prstClr val="white"/>
              </a:solidFill>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262261850"/>
              </p:ext>
            </p:extLst>
          </p:nvPr>
        </p:nvGraphicFramePr>
        <p:xfrm>
          <a:off x="251520" y="1105703"/>
          <a:ext cx="8712968"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972031"/>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105747" y="812823"/>
            <a:ext cx="1132319" cy="5065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fontAlgn="auto">
              <a:spcBef>
                <a:spcPts val="0"/>
              </a:spcBef>
              <a:spcAft>
                <a:spcPts val="0"/>
              </a:spcAft>
            </a:pPr>
            <a:r>
              <a:rPr lang="tr-TR" sz="1300" dirty="0" smtClean="0">
                <a:solidFill>
                  <a:srgbClr val="F6F8F8">
                    <a:lumMod val="10000"/>
                  </a:srgbClr>
                </a:solidFill>
                <a:ea typeface="+mn-ea"/>
              </a:rPr>
              <a:t>Proje</a:t>
            </a:r>
          </a:p>
          <a:p>
            <a:pPr algn="ctr" fontAlgn="auto">
              <a:spcBef>
                <a:spcPts val="0"/>
              </a:spcBef>
              <a:spcAft>
                <a:spcPts val="0"/>
              </a:spcAft>
            </a:pPr>
            <a:r>
              <a:rPr lang="tr-TR" sz="1300" dirty="0" smtClean="0">
                <a:solidFill>
                  <a:srgbClr val="F6F8F8">
                    <a:lumMod val="10000"/>
                  </a:srgbClr>
                </a:solidFill>
                <a:ea typeface="+mn-ea"/>
              </a:rPr>
              <a:t>Başvurusu</a:t>
            </a:r>
            <a:endParaRPr lang="tr-TR" sz="1300" dirty="0">
              <a:solidFill>
                <a:srgbClr val="F6F8F8">
                  <a:lumMod val="10000"/>
                </a:srgbClr>
              </a:solidFill>
              <a:ea typeface="+mn-ea"/>
            </a:endParaRPr>
          </a:p>
        </p:txBody>
      </p:sp>
      <p:sp>
        <p:nvSpPr>
          <p:cNvPr id="11" name="Dikdörtgen 10"/>
          <p:cNvSpPr/>
          <p:nvPr/>
        </p:nvSpPr>
        <p:spPr>
          <a:xfrm>
            <a:off x="4118377" y="2455822"/>
            <a:ext cx="1132319" cy="4414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fontAlgn="auto">
              <a:spcBef>
                <a:spcPts val="0"/>
              </a:spcBef>
              <a:spcAft>
                <a:spcPts val="0"/>
              </a:spcAft>
            </a:pPr>
            <a:r>
              <a:rPr lang="tr-TR" sz="1300" dirty="0" smtClean="0">
                <a:solidFill>
                  <a:srgbClr val="F6F8F8">
                    <a:lumMod val="10000"/>
                  </a:srgbClr>
                </a:solidFill>
                <a:ea typeface="+mn-ea"/>
              </a:rPr>
              <a:t>Ön İnceleme</a:t>
            </a:r>
            <a:endParaRPr lang="tr-TR" sz="1300" dirty="0">
              <a:solidFill>
                <a:srgbClr val="F6F8F8">
                  <a:lumMod val="10000"/>
                </a:srgbClr>
              </a:solidFill>
              <a:ea typeface="+mn-ea"/>
            </a:endParaRPr>
          </a:p>
        </p:txBody>
      </p:sp>
      <p:sp>
        <p:nvSpPr>
          <p:cNvPr id="33" name="Akış Çizelgesi: Karar 32"/>
          <p:cNvSpPr/>
          <p:nvPr/>
        </p:nvSpPr>
        <p:spPr>
          <a:xfrm>
            <a:off x="3586357" y="3692462"/>
            <a:ext cx="2160712" cy="835496"/>
          </a:xfrm>
          <a:prstGeom prst="flowChartDecisio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fontAlgn="auto">
              <a:spcBef>
                <a:spcPts val="0"/>
              </a:spcBef>
              <a:spcAft>
                <a:spcPts val="0"/>
              </a:spcAft>
            </a:pPr>
            <a:r>
              <a:rPr lang="tr-TR" sz="1200" dirty="0" smtClean="0">
                <a:solidFill>
                  <a:sysClr val="windowText" lastClr="000000"/>
                </a:solidFill>
                <a:latin typeface="Calibri"/>
                <a:ea typeface="+mn-ea"/>
              </a:rPr>
              <a:t>Değerlendirme</a:t>
            </a:r>
            <a:endParaRPr lang="tr-TR" sz="1200" dirty="0">
              <a:solidFill>
                <a:sysClr val="windowText" lastClr="000000"/>
              </a:solidFill>
              <a:latin typeface="Calibri"/>
              <a:ea typeface="+mn-ea"/>
            </a:endParaRPr>
          </a:p>
        </p:txBody>
      </p:sp>
      <p:cxnSp>
        <p:nvCxnSpPr>
          <p:cNvPr id="17" name="Düz Ok Bağlayıcısı 16"/>
          <p:cNvCxnSpPr>
            <a:stCxn id="4" idx="2"/>
            <a:endCxn id="11" idx="0"/>
          </p:cNvCxnSpPr>
          <p:nvPr/>
        </p:nvCxnSpPr>
        <p:spPr>
          <a:xfrm>
            <a:off x="4671904" y="1319387"/>
            <a:ext cx="12630" cy="1136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Dikdörtgen 39"/>
          <p:cNvSpPr/>
          <p:nvPr/>
        </p:nvSpPr>
        <p:spPr>
          <a:xfrm>
            <a:off x="3439193" y="5079592"/>
            <a:ext cx="1132319" cy="29009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fontAlgn="auto">
              <a:spcBef>
                <a:spcPts val="0"/>
              </a:spcBef>
              <a:spcAft>
                <a:spcPts val="0"/>
              </a:spcAft>
            </a:pPr>
            <a:r>
              <a:rPr lang="tr-TR" sz="1300" dirty="0">
                <a:solidFill>
                  <a:srgbClr val="F6F8F8">
                    <a:lumMod val="10000"/>
                  </a:srgbClr>
                </a:solidFill>
                <a:ea typeface="+mn-ea"/>
              </a:rPr>
              <a:t>Taahhütname</a:t>
            </a:r>
          </a:p>
        </p:txBody>
      </p:sp>
      <p:sp>
        <p:nvSpPr>
          <p:cNvPr id="43" name="Metin kutusu 42"/>
          <p:cNvSpPr txBox="1"/>
          <p:nvPr/>
        </p:nvSpPr>
        <p:spPr>
          <a:xfrm>
            <a:off x="4105744" y="3091496"/>
            <a:ext cx="573206" cy="210520"/>
          </a:xfrm>
          <a:prstGeom prst="rect">
            <a:avLst/>
          </a:prstGeom>
          <a:noFill/>
        </p:spPr>
        <p:txBody>
          <a:bodyPr wrap="square" lIns="71323" tIns="35662" rIns="71323" bIns="35662" rtlCol="0">
            <a:spAutoFit/>
          </a:bodyPr>
          <a:lstStyle/>
          <a:p>
            <a:pPr algn="ctr" fontAlgn="auto">
              <a:spcBef>
                <a:spcPts val="0"/>
              </a:spcBef>
              <a:spcAft>
                <a:spcPts val="0"/>
              </a:spcAft>
            </a:pPr>
            <a:r>
              <a:rPr lang="tr-TR" sz="900" b="1" dirty="0" smtClean="0">
                <a:solidFill>
                  <a:srgbClr val="445469">
                    <a:lumMod val="50000"/>
                  </a:srgbClr>
                </a:solidFill>
                <a:ea typeface="+mn-ea"/>
              </a:rPr>
              <a:t>kabul</a:t>
            </a:r>
            <a:endParaRPr lang="tr-TR" sz="900" b="1" dirty="0">
              <a:solidFill>
                <a:srgbClr val="445469">
                  <a:lumMod val="50000"/>
                </a:srgbClr>
              </a:solidFill>
              <a:ea typeface="+mn-ea"/>
            </a:endParaRPr>
          </a:p>
        </p:txBody>
      </p:sp>
      <p:cxnSp>
        <p:nvCxnSpPr>
          <p:cNvPr id="46" name="Düz Ok Bağlayıcısı 45"/>
          <p:cNvCxnSpPr/>
          <p:nvPr/>
        </p:nvCxnSpPr>
        <p:spPr>
          <a:xfrm flipH="1">
            <a:off x="3886368" y="4449375"/>
            <a:ext cx="438752" cy="454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p:nvPr/>
        </p:nvCxnSpPr>
        <p:spPr>
          <a:xfrm>
            <a:off x="4684537" y="2874439"/>
            <a:ext cx="11473" cy="790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Akış Çizelgesi: El İle Girdi 93"/>
          <p:cNvSpPr/>
          <p:nvPr/>
        </p:nvSpPr>
        <p:spPr>
          <a:xfrm>
            <a:off x="2157190" y="2455823"/>
            <a:ext cx="1180375" cy="616709"/>
          </a:xfrm>
          <a:prstGeom prst="flowChartManualIn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23" tIns="35662" rIns="71323" bIns="35662" numCol="1" spcCol="0" rtlCol="0" fromWordArt="0" anchor="ctr" anchorCtr="0" forceAA="0" compatLnSpc="1">
            <a:prstTxWarp prst="textNoShape">
              <a:avLst/>
            </a:prstTxWarp>
            <a:noAutofit/>
          </a:bodyPr>
          <a:lstStyle/>
          <a:p>
            <a:pPr algn="ctr" fontAlgn="auto">
              <a:spcBef>
                <a:spcPts val="0"/>
              </a:spcBef>
              <a:spcAft>
                <a:spcPts val="0"/>
              </a:spcAft>
            </a:pPr>
            <a:r>
              <a:rPr lang="tr-TR" sz="1200" dirty="0">
                <a:solidFill>
                  <a:srgbClr val="445469">
                    <a:lumMod val="50000"/>
                  </a:srgbClr>
                </a:solidFill>
                <a:latin typeface="Calibri" panose="020F0502020204030204" pitchFamily="34" charset="0"/>
              </a:rPr>
              <a:t>Uygulama Birimi</a:t>
            </a:r>
          </a:p>
        </p:txBody>
      </p:sp>
      <p:cxnSp>
        <p:nvCxnSpPr>
          <p:cNvPr id="6" name="Dirsek Bağlayıcısı 5"/>
          <p:cNvCxnSpPr>
            <a:stCxn id="94" idx="3"/>
          </p:cNvCxnSpPr>
          <p:nvPr/>
        </p:nvCxnSpPr>
        <p:spPr>
          <a:xfrm flipV="1">
            <a:off x="3337562" y="2764177"/>
            <a:ext cx="791942"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Metin kutusu 64"/>
          <p:cNvSpPr txBox="1"/>
          <p:nvPr/>
        </p:nvSpPr>
        <p:spPr>
          <a:xfrm>
            <a:off x="5360788" y="4374537"/>
            <a:ext cx="573206" cy="210520"/>
          </a:xfrm>
          <a:prstGeom prst="rect">
            <a:avLst/>
          </a:prstGeom>
          <a:noFill/>
        </p:spPr>
        <p:txBody>
          <a:bodyPr wrap="square" lIns="71323" tIns="35662" rIns="71323" bIns="35662" rtlCol="0">
            <a:spAutoFit/>
          </a:bodyPr>
          <a:lstStyle/>
          <a:p>
            <a:pPr algn="ctr" fontAlgn="auto">
              <a:spcBef>
                <a:spcPts val="0"/>
              </a:spcBef>
              <a:spcAft>
                <a:spcPts val="0"/>
              </a:spcAft>
            </a:pPr>
            <a:r>
              <a:rPr lang="tr-TR" sz="900" b="1" dirty="0" smtClean="0">
                <a:solidFill>
                  <a:srgbClr val="445469">
                    <a:lumMod val="50000"/>
                  </a:srgbClr>
                </a:solidFill>
                <a:ea typeface="+mn-ea"/>
              </a:rPr>
              <a:t>ret</a:t>
            </a:r>
            <a:endParaRPr lang="tr-TR" sz="900" b="1" dirty="0">
              <a:solidFill>
                <a:srgbClr val="445469">
                  <a:lumMod val="50000"/>
                </a:srgbClr>
              </a:solidFill>
              <a:ea typeface="+mn-ea"/>
            </a:endParaRPr>
          </a:p>
        </p:txBody>
      </p:sp>
      <p:sp>
        <p:nvSpPr>
          <p:cNvPr id="67" name="Metin kutusu 66"/>
          <p:cNvSpPr txBox="1"/>
          <p:nvPr/>
        </p:nvSpPr>
        <p:spPr>
          <a:xfrm>
            <a:off x="3545168" y="4449375"/>
            <a:ext cx="573206" cy="210520"/>
          </a:xfrm>
          <a:prstGeom prst="rect">
            <a:avLst/>
          </a:prstGeom>
          <a:noFill/>
        </p:spPr>
        <p:txBody>
          <a:bodyPr wrap="square" lIns="71323" tIns="35662" rIns="71323" bIns="35662" rtlCol="0">
            <a:spAutoFit/>
          </a:bodyPr>
          <a:lstStyle/>
          <a:p>
            <a:pPr algn="ctr" fontAlgn="auto">
              <a:spcBef>
                <a:spcPts val="0"/>
              </a:spcBef>
              <a:spcAft>
                <a:spcPts val="0"/>
              </a:spcAft>
            </a:pPr>
            <a:r>
              <a:rPr lang="tr-TR" sz="900" b="1" dirty="0" smtClean="0">
                <a:solidFill>
                  <a:srgbClr val="445469">
                    <a:lumMod val="50000"/>
                  </a:srgbClr>
                </a:solidFill>
                <a:ea typeface="+mn-ea"/>
              </a:rPr>
              <a:t>kabul</a:t>
            </a:r>
            <a:endParaRPr lang="tr-TR" sz="900" b="1" dirty="0">
              <a:solidFill>
                <a:srgbClr val="445469">
                  <a:lumMod val="50000"/>
                </a:srgbClr>
              </a:solidFill>
              <a:ea typeface="+mn-ea"/>
            </a:endParaRPr>
          </a:p>
        </p:txBody>
      </p:sp>
      <p:sp>
        <p:nvSpPr>
          <p:cNvPr id="35" name="Metin kutusu 34"/>
          <p:cNvSpPr txBox="1"/>
          <p:nvPr/>
        </p:nvSpPr>
        <p:spPr>
          <a:xfrm>
            <a:off x="-110316" y="1240296"/>
            <a:ext cx="2267503" cy="995350"/>
          </a:xfrm>
          <a:prstGeom prst="rect">
            <a:avLst/>
          </a:prstGeom>
          <a:noFill/>
        </p:spPr>
        <p:txBody>
          <a:bodyPr wrap="square" lIns="71323" tIns="35662" rIns="71323" bIns="35662" rtlCol="0">
            <a:spAutoFit/>
          </a:bodyPr>
          <a:lstStyle>
            <a:defPPr>
              <a:defRPr lang="en-US"/>
            </a:defPPr>
            <a:lvl1pPr algn="ctr">
              <a:defRPr sz="2400" b="1">
                <a:solidFill>
                  <a:schemeClr val="tx1">
                    <a:lumMod val="50000"/>
                  </a:schemeClr>
                </a:solidFill>
                <a:latin typeface="Calibri" panose="020F0502020204030204" pitchFamily="34" charset="0"/>
              </a:defRPr>
            </a:lvl1pPr>
          </a:lstStyle>
          <a:p>
            <a:pPr fontAlgn="auto">
              <a:spcBef>
                <a:spcPts val="0"/>
              </a:spcBef>
              <a:spcAft>
                <a:spcPts val="0"/>
              </a:spcAft>
            </a:pPr>
            <a:r>
              <a:rPr lang="tr-TR" sz="2000" dirty="0">
                <a:solidFill>
                  <a:prstClr val="black">
                    <a:lumMod val="50000"/>
                  </a:prstClr>
                </a:solidFill>
                <a:ea typeface="+mn-ea"/>
              </a:rPr>
              <a:t>Proje Başvuru Değerlendirme</a:t>
            </a:r>
          </a:p>
          <a:p>
            <a:pPr fontAlgn="auto">
              <a:spcBef>
                <a:spcPts val="0"/>
              </a:spcBef>
              <a:spcAft>
                <a:spcPts val="0"/>
              </a:spcAft>
            </a:pPr>
            <a:r>
              <a:rPr lang="tr-TR" sz="2000" dirty="0">
                <a:solidFill>
                  <a:prstClr val="black">
                    <a:lumMod val="50000"/>
                  </a:prstClr>
                </a:solidFill>
                <a:ea typeface="+mn-ea"/>
              </a:rPr>
              <a:t>İş Akışı</a:t>
            </a:r>
          </a:p>
        </p:txBody>
      </p:sp>
      <p:sp>
        <p:nvSpPr>
          <p:cNvPr id="16" name="Slayt Numarası Yer Tutucusu 15"/>
          <p:cNvSpPr>
            <a:spLocks noGrp="1"/>
          </p:cNvSpPr>
          <p:nvPr>
            <p:ph type="sldNum" sz="quarter" idx="12"/>
          </p:nvPr>
        </p:nvSpPr>
        <p:spPr/>
        <p:txBody>
          <a:bodyPr/>
          <a:lstStyle/>
          <a:p>
            <a:fld id="{7C1868C5-B491-42BF-9F5C-46095BC3F40A}" type="slidenum">
              <a:rPr lang="tr-TR" smtClean="0">
                <a:solidFill>
                  <a:prstClr val="black"/>
                </a:solidFill>
              </a:rPr>
              <a:pPr/>
              <a:t>26</a:t>
            </a:fld>
            <a:endParaRPr lang="tr-TR" dirty="0">
              <a:solidFill>
                <a:prstClr val="black"/>
              </a:solidFill>
            </a:endParaRPr>
          </a:p>
        </p:txBody>
      </p:sp>
      <p:sp>
        <p:nvSpPr>
          <p:cNvPr id="37" name="Akış Çizelgesi: El İle Girdi 36"/>
          <p:cNvSpPr/>
          <p:nvPr/>
        </p:nvSpPr>
        <p:spPr>
          <a:xfrm>
            <a:off x="2159862" y="3801856"/>
            <a:ext cx="1180375" cy="616709"/>
          </a:xfrm>
          <a:prstGeom prst="flowChartManualInp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323" tIns="35662" rIns="71323" bIns="35662" numCol="1" spcCol="0" rtlCol="0" fromWordArt="0" anchor="ctr" anchorCtr="0" forceAA="0" compatLnSpc="1">
            <a:prstTxWarp prst="textNoShape">
              <a:avLst/>
            </a:prstTxWarp>
            <a:noAutofit/>
          </a:bodyPr>
          <a:lstStyle/>
          <a:p>
            <a:pPr algn="ctr" fontAlgn="auto">
              <a:spcBef>
                <a:spcPts val="0"/>
              </a:spcBef>
              <a:spcAft>
                <a:spcPts val="0"/>
              </a:spcAft>
            </a:pPr>
            <a:r>
              <a:rPr lang="tr-TR" sz="1200" dirty="0" smtClean="0">
                <a:solidFill>
                  <a:srgbClr val="445469">
                    <a:lumMod val="50000"/>
                  </a:srgbClr>
                </a:solidFill>
                <a:latin typeface="Calibri" panose="020F0502020204030204" pitchFamily="34" charset="0"/>
              </a:rPr>
              <a:t>Kurul</a:t>
            </a:r>
            <a:endParaRPr lang="tr-TR" sz="1200" dirty="0">
              <a:solidFill>
                <a:srgbClr val="445469">
                  <a:lumMod val="50000"/>
                </a:srgbClr>
              </a:solidFill>
              <a:latin typeface="Calibri" panose="020F0502020204030204" pitchFamily="34" charset="0"/>
            </a:endParaRPr>
          </a:p>
        </p:txBody>
      </p:sp>
      <p:cxnSp>
        <p:nvCxnSpPr>
          <p:cNvPr id="9" name="Düz Ok Bağlayıcısı 8"/>
          <p:cNvCxnSpPr>
            <a:stCxn id="37" idx="3"/>
            <a:endCxn id="33" idx="1"/>
          </p:cNvCxnSpPr>
          <p:nvPr/>
        </p:nvCxnSpPr>
        <p:spPr>
          <a:xfrm>
            <a:off x="3340239" y="4110211"/>
            <a:ext cx="24612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Düz Ok Bağlayıcısı 80"/>
          <p:cNvCxnSpPr>
            <a:stCxn id="11" idx="3"/>
            <a:endCxn id="83" idx="1"/>
          </p:cNvCxnSpPr>
          <p:nvPr/>
        </p:nvCxnSpPr>
        <p:spPr>
          <a:xfrm>
            <a:off x="5250696" y="2676545"/>
            <a:ext cx="548181" cy="3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Yuvarlatılmış Dikdörtgen 82"/>
          <p:cNvSpPr/>
          <p:nvPr/>
        </p:nvSpPr>
        <p:spPr>
          <a:xfrm>
            <a:off x="5798874" y="2485192"/>
            <a:ext cx="914400" cy="389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sz="1100" dirty="0" smtClean="0">
                <a:solidFill>
                  <a:prstClr val="black"/>
                </a:solidFill>
              </a:rPr>
              <a:t>İşletmeye bildirme</a:t>
            </a:r>
            <a:endParaRPr lang="tr-TR" sz="1100" dirty="0">
              <a:solidFill>
                <a:prstClr val="black"/>
              </a:solidFill>
            </a:endParaRPr>
          </a:p>
        </p:txBody>
      </p:sp>
      <p:sp>
        <p:nvSpPr>
          <p:cNvPr id="86" name="Metin kutusu 85"/>
          <p:cNvSpPr txBox="1"/>
          <p:nvPr/>
        </p:nvSpPr>
        <p:spPr>
          <a:xfrm>
            <a:off x="5225668" y="2455822"/>
            <a:ext cx="573206" cy="210520"/>
          </a:xfrm>
          <a:prstGeom prst="rect">
            <a:avLst/>
          </a:prstGeom>
          <a:noFill/>
        </p:spPr>
        <p:txBody>
          <a:bodyPr wrap="square" lIns="71323" tIns="35662" rIns="71323" bIns="35662" rtlCol="0">
            <a:spAutoFit/>
          </a:bodyPr>
          <a:lstStyle/>
          <a:p>
            <a:pPr algn="ctr" fontAlgn="auto">
              <a:spcBef>
                <a:spcPts val="0"/>
              </a:spcBef>
              <a:spcAft>
                <a:spcPts val="0"/>
              </a:spcAft>
            </a:pPr>
            <a:r>
              <a:rPr lang="tr-TR" sz="900" b="1" dirty="0" smtClean="0">
                <a:solidFill>
                  <a:srgbClr val="445469">
                    <a:lumMod val="50000"/>
                  </a:srgbClr>
                </a:solidFill>
                <a:ea typeface="+mn-ea"/>
              </a:rPr>
              <a:t>Revizyon</a:t>
            </a:r>
            <a:endParaRPr lang="tr-TR" sz="900" b="1" dirty="0">
              <a:solidFill>
                <a:srgbClr val="445469">
                  <a:lumMod val="50000"/>
                </a:srgbClr>
              </a:solidFill>
              <a:ea typeface="+mn-ea"/>
            </a:endParaRPr>
          </a:p>
        </p:txBody>
      </p:sp>
      <p:sp>
        <p:nvSpPr>
          <p:cNvPr id="181" name="Metin kutusu 180"/>
          <p:cNvSpPr txBox="1"/>
          <p:nvPr/>
        </p:nvSpPr>
        <p:spPr>
          <a:xfrm>
            <a:off x="5550694" y="3269934"/>
            <a:ext cx="573206" cy="210520"/>
          </a:xfrm>
          <a:prstGeom prst="rect">
            <a:avLst/>
          </a:prstGeom>
          <a:noFill/>
        </p:spPr>
        <p:txBody>
          <a:bodyPr wrap="square" lIns="71323" tIns="35662" rIns="71323" bIns="35662" rtlCol="0">
            <a:spAutoFit/>
          </a:bodyPr>
          <a:lstStyle/>
          <a:p>
            <a:pPr algn="ctr" fontAlgn="auto">
              <a:spcBef>
                <a:spcPts val="0"/>
              </a:spcBef>
              <a:spcAft>
                <a:spcPts val="0"/>
              </a:spcAft>
            </a:pPr>
            <a:r>
              <a:rPr lang="tr-TR" sz="900" b="1" dirty="0" smtClean="0">
                <a:solidFill>
                  <a:srgbClr val="445469">
                    <a:lumMod val="50000"/>
                  </a:srgbClr>
                </a:solidFill>
                <a:ea typeface="+mn-ea"/>
              </a:rPr>
              <a:t>Revizyon</a:t>
            </a:r>
            <a:endParaRPr lang="tr-TR" sz="900" b="1" dirty="0">
              <a:solidFill>
                <a:srgbClr val="445469">
                  <a:lumMod val="50000"/>
                </a:srgbClr>
              </a:solidFill>
              <a:ea typeface="+mn-ea"/>
            </a:endParaRPr>
          </a:p>
        </p:txBody>
      </p:sp>
      <p:cxnSp>
        <p:nvCxnSpPr>
          <p:cNvPr id="206" name="Düz Ok Bağlayıcısı 205"/>
          <p:cNvCxnSpPr/>
          <p:nvPr/>
        </p:nvCxnSpPr>
        <p:spPr>
          <a:xfrm>
            <a:off x="5087249" y="4387254"/>
            <a:ext cx="599838" cy="40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 name="Yuvarlatılmış Dikdörtgen 208"/>
          <p:cNvSpPr/>
          <p:nvPr/>
        </p:nvSpPr>
        <p:spPr>
          <a:xfrm>
            <a:off x="5229887" y="5038938"/>
            <a:ext cx="914400" cy="389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tr-TR" sz="1100" dirty="0" smtClean="0">
                <a:solidFill>
                  <a:prstClr val="black"/>
                </a:solidFill>
              </a:rPr>
              <a:t>İşletmeye bildirme</a:t>
            </a:r>
            <a:endParaRPr lang="tr-TR" sz="1100" dirty="0">
              <a:solidFill>
                <a:prstClr val="black"/>
              </a:solidFill>
            </a:endParaRPr>
          </a:p>
        </p:txBody>
      </p:sp>
      <p:cxnSp>
        <p:nvCxnSpPr>
          <p:cNvPr id="228" name="Dirsek Bağlayıcısı 227"/>
          <p:cNvCxnSpPr>
            <a:endCxn id="4" idx="3"/>
          </p:cNvCxnSpPr>
          <p:nvPr/>
        </p:nvCxnSpPr>
        <p:spPr>
          <a:xfrm rot="16200000" flipV="1">
            <a:off x="5088512" y="1215661"/>
            <a:ext cx="1317121" cy="10180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Dirsek Bağlayıcısı 233"/>
          <p:cNvCxnSpPr>
            <a:stCxn id="33" idx="3"/>
          </p:cNvCxnSpPr>
          <p:nvPr/>
        </p:nvCxnSpPr>
        <p:spPr>
          <a:xfrm flipV="1">
            <a:off x="5747069" y="3099561"/>
            <a:ext cx="411952" cy="101064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35" name="Yuvarlatılmış Dikdörtgen 234"/>
          <p:cNvSpPr/>
          <p:nvPr/>
        </p:nvSpPr>
        <p:spPr>
          <a:xfrm>
            <a:off x="7092283" y="4950553"/>
            <a:ext cx="1132319" cy="5065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71323" tIns="35662" rIns="71323" bIns="35662" rtlCol="0" anchor="ctr"/>
          <a:lstStyle/>
          <a:p>
            <a:pPr algn="ctr" fontAlgn="auto">
              <a:spcBef>
                <a:spcPts val="0"/>
              </a:spcBef>
              <a:spcAft>
                <a:spcPts val="0"/>
              </a:spcAft>
            </a:pPr>
            <a:r>
              <a:rPr lang="tr-TR" sz="1300" dirty="0" smtClean="0">
                <a:solidFill>
                  <a:srgbClr val="F6F8F8">
                    <a:lumMod val="10000"/>
                  </a:srgbClr>
                </a:solidFill>
                <a:ea typeface="+mn-ea"/>
              </a:rPr>
              <a:t>Uygulama Birimine İtiraz</a:t>
            </a:r>
            <a:endParaRPr lang="tr-TR" sz="1300" dirty="0">
              <a:solidFill>
                <a:srgbClr val="F6F8F8">
                  <a:lumMod val="10000"/>
                </a:srgbClr>
              </a:solidFill>
              <a:ea typeface="+mn-ea"/>
            </a:endParaRPr>
          </a:p>
        </p:txBody>
      </p:sp>
      <p:cxnSp>
        <p:nvCxnSpPr>
          <p:cNvPr id="237" name="Düz Ok Bağlayıcısı 236"/>
          <p:cNvCxnSpPr/>
          <p:nvPr/>
        </p:nvCxnSpPr>
        <p:spPr>
          <a:xfrm flipV="1">
            <a:off x="6148417" y="5203836"/>
            <a:ext cx="836206" cy="29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21186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028384" y="175948"/>
            <a:ext cx="838200" cy="561974"/>
          </a:xfrm>
          <a:prstGeom prst="rect">
            <a:avLst/>
          </a:prstGeom>
          <a:noFill/>
          <a:ln w="9525">
            <a:noFill/>
            <a:miter lim="800000"/>
            <a:headEnd/>
            <a:tailEnd/>
          </a:ln>
        </p:spPr>
      </p:pic>
      <p:sp>
        <p:nvSpPr>
          <p:cNvPr id="3" name="2 Metin kutusu"/>
          <p:cNvSpPr txBox="1"/>
          <p:nvPr/>
        </p:nvSpPr>
        <p:spPr>
          <a:xfrm>
            <a:off x="97813" y="1285677"/>
            <a:ext cx="8784976" cy="923330"/>
          </a:xfrm>
          <a:prstGeom prst="rect">
            <a:avLst/>
          </a:prstGeom>
          <a:noFill/>
        </p:spPr>
        <p:txBody>
          <a:bodyPr wrap="square" rtlCol="0">
            <a:spAutoFit/>
          </a:bodyPr>
          <a:lstStyle/>
          <a:p>
            <a:pPr algn="ctr"/>
            <a:r>
              <a:rPr lang="tr-TR" sz="5400" b="1" dirty="0" smtClean="0">
                <a:solidFill>
                  <a:prstClr val="white"/>
                </a:solidFill>
              </a:rPr>
              <a:t>İŞBİRLİĞİ DESTEK </a:t>
            </a:r>
            <a:r>
              <a:rPr lang="tr-TR" sz="5400" b="1" dirty="0">
                <a:solidFill>
                  <a:prstClr val="white"/>
                </a:solidFill>
              </a:rPr>
              <a:t>PROGRAMI </a:t>
            </a:r>
            <a:endParaRPr lang="tr-TR" sz="5400" b="1" dirty="0" smtClean="0">
              <a:solidFill>
                <a:prstClr val="white"/>
              </a:solidFill>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416300"/>
            <a:ext cx="518457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514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5947"/>
            <a:ext cx="720080" cy="507913"/>
          </a:xfrm>
          <a:prstGeom prst="rect">
            <a:avLst/>
          </a:prstGeom>
          <a:noFill/>
          <a:ln w="9525">
            <a:noFill/>
            <a:miter lim="800000"/>
            <a:headEnd/>
            <a:tailEnd/>
          </a:ln>
        </p:spPr>
      </p:pic>
      <p:sp>
        <p:nvSpPr>
          <p:cNvPr id="6" name="3 Metin kutusu"/>
          <p:cNvSpPr txBox="1"/>
          <p:nvPr/>
        </p:nvSpPr>
        <p:spPr>
          <a:xfrm>
            <a:off x="467544" y="372800"/>
            <a:ext cx="7632848" cy="523220"/>
          </a:xfrm>
          <a:prstGeom prst="rect">
            <a:avLst/>
          </a:prstGeom>
          <a:noFill/>
        </p:spPr>
        <p:txBody>
          <a:bodyPr wrap="square" rtlCol="0">
            <a:spAutoFit/>
          </a:bodyPr>
          <a:lstStyle/>
          <a:p>
            <a:pPr algn="ctr"/>
            <a:r>
              <a:rPr lang="tr-TR" sz="2800" b="1" dirty="0" smtClean="0">
                <a:solidFill>
                  <a:srgbClr val="00BAD9"/>
                </a:solidFill>
              </a:rPr>
              <a:t>İŞBİRLİĞİ </a:t>
            </a:r>
            <a:r>
              <a:rPr lang="tr-TR" sz="2800" b="1" dirty="0">
                <a:solidFill>
                  <a:srgbClr val="00BAD9"/>
                </a:solidFill>
              </a:rPr>
              <a:t>DESTEK PROGRAMI </a:t>
            </a:r>
          </a:p>
        </p:txBody>
      </p:sp>
      <p:sp>
        <p:nvSpPr>
          <p:cNvPr id="2" name="Dikdörtgen 1"/>
          <p:cNvSpPr/>
          <p:nvPr/>
        </p:nvSpPr>
        <p:spPr>
          <a:xfrm>
            <a:off x="522845" y="896020"/>
            <a:ext cx="1940083" cy="369332"/>
          </a:xfrm>
          <a:prstGeom prst="rect">
            <a:avLst/>
          </a:prstGeom>
        </p:spPr>
        <p:txBody>
          <a:bodyPr wrap="none">
            <a:spAutoFit/>
          </a:bodyPr>
          <a:lstStyle/>
          <a:p>
            <a:r>
              <a:rPr lang="tr-TR" b="1" u="sng" dirty="0">
                <a:solidFill>
                  <a:srgbClr val="006597"/>
                </a:solidFill>
              </a:rPr>
              <a:t>Programın Amacı :</a:t>
            </a:r>
          </a:p>
        </p:txBody>
      </p:sp>
      <p:sp>
        <p:nvSpPr>
          <p:cNvPr id="3" name="Dikdörtgen 2"/>
          <p:cNvSpPr/>
          <p:nvPr/>
        </p:nvSpPr>
        <p:spPr>
          <a:xfrm>
            <a:off x="410028" y="1265352"/>
            <a:ext cx="8410444" cy="923330"/>
          </a:xfrm>
          <a:prstGeom prst="rect">
            <a:avLst/>
          </a:prstGeom>
        </p:spPr>
        <p:txBody>
          <a:bodyPr wrap="square">
            <a:spAutoFit/>
          </a:bodyPr>
          <a:lstStyle/>
          <a:p>
            <a:r>
              <a:rPr lang="tr-TR" b="1" dirty="0"/>
              <a:t>Küçük ve orta ölçekli işletmelerin birbirleriyle veya büyük işletmelerle ortak çalışma kültürünün geliştirilmesine ve karşılıklı fayda ve rekabet avantajı sağlayıcı nitelikteki işbirlikleri tesis etmelerine katkı sağlanmasıdır.</a:t>
            </a:r>
            <a:endParaRPr lang="tr-TR" sz="800" b="1" dirty="0"/>
          </a:p>
        </p:txBody>
      </p:sp>
      <p:sp>
        <p:nvSpPr>
          <p:cNvPr id="28" name="Metin kutusu 27"/>
          <p:cNvSpPr txBox="1"/>
          <p:nvPr/>
        </p:nvSpPr>
        <p:spPr>
          <a:xfrm>
            <a:off x="522845" y="2188682"/>
            <a:ext cx="8280920" cy="2723823"/>
          </a:xfrm>
          <a:prstGeom prst="rect">
            <a:avLst/>
          </a:prstGeom>
          <a:noFill/>
        </p:spPr>
        <p:txBody>
          <a:bodyPr wrap="square" rtlCol="0">
            <a:spAutoFit/>
          </a:bodyPr>
          <a:lstStyle/>
          <a:p>
            <a:r>
              <a:rPr lang="tr-TR" b="1" u="sng" dirty="0">
                <a:solidFill>
                  <a:srgbClr val="006597"/>
                </a:solidFill>
              </a:rPr>
              <a:t> Desteklenecek Proje Konuları:</a:t>
            </a:r>
          </a:p>
          <a:p>
            <a:pPr marL="285750" indent="-285750">
              <a:buFont typeface="Arial" pitchFamily="34" charset="0"/>
              <a:buChar char="•"/>
            </a:pPr>
            <a:r>
              <a:rPr lang="tr-TR" b="1" dirty="0" smtClean="0"/>
              <a:t>Ortak İmalat </a:t>
            </a:r>
          </a:p>
          <a:p>
            <a:pPr marL="285750" indent="-285750">
              <a:buFont typeface="Arial" pitchFamily="34" charset="0"/>
              <a:buChar char="•"/>
            </a:pPr>
            <a:r>
              <a:rPr lang="tr-TR" b="1" dirty="0" smtClean="0"/>
              <a:t>Ortak Pazarlama</a:t>
            </a:r>
          </a:p>
          <a:p>
            <a:pPr marL="285750" indent="-285750">
              <a:buFont typeface="Arial" pitchFamily="34" charset="0"/>
              <a:buChar char="•"/>
            </a:pPr>
            <a:r>
              <a:rPr lang="tr-TR" b="1" dirty="0" smtClean="0"/>
              <a:t>Ortak Laboratuvar</a:t>
            </a:r>
          </a:p>
          <a:p>
            <a:pPr marL="285750" indent="-285750">
              <a:buFont typeface="Arial" pitchFamily="34" charset="0"/>
              <a:buChar char="•"/>
            </a:pPr>
            <a:r>
              <a:rPr lang="tr-TR" b="1" dirty="0" smtClean="0"/>
              <a:t>Ortak Tasarım</a:t>
            </a:r>
          </a:p>
          <a:p>
            <a:pPr marL="285750" indent="-285750">
              <a:buFont typeface="Arial" pitchFamily="34" charset="0"/>
              <a:buChar char="•"/>
            </a:pPr>
            <a:r>
              <a:rPr lang="tr-TR" b="1" dirty="0"/>
              <a:t>Beceri ve kabiliyetlerini geliştirmeleri ve değer zincirlerine katılmaları amacıyla yapılan </a:t>
            </a:r>
            <a:r>
              <a:rPr lang="tr-TR" b="1" dirty="0" smtClean="0"/>
              <a:t>işbirlikleri</a:t>
            </a:r>
          </a:p>
          <a:p>
            <a:endParaRPr lang="tr-TR" sz="900" b="1" dirty="0" smtClean="0"/>
          </a:p>
          <a:p>
            <a:r>
              <a:rPr lang="tr-TR" b="1" dirty="0" smtClean="0"/>
              <a:t>ve </a:t>
            </a:r>
            <a:r>
              <a:rPr lang="tr-TR" b="1" dirty="0"/>
              <a:t>bunlara benzer karşılıklı fayda sağlanan, maliyet düşürücü ve </a:t>
            </a:r>
            <a:r>
              <a:rPr lang="tr-TR" b="1" dirty="0" smtClean="0"/>
              <a:t> rekabet </a:t>
            </a:r>
            <a:r>
              <a:rPr lang="tr-TR" b="1" dirty="0"/>
              <a:t>avantajı sağlayıcı nitelikteki işbirliği projeleri desteklenir</a:t>
            </a:r>
            <a:r>
              <a:rPr lang="tr-TR" b="1" dirty="0" smtClean="0"/>
              <a:t>.</a:t>
            </a:r>
          </a:p>
        </p:txBody>
      </p:sp>
      <p:sp>
        <p:nvSpPr>
          <p:cNvPr id="9" name="Dikdörtgen 8"/>
          <p:cNvSpPr/>
          <p:nvPr/>
        </p:nvSpPr>
        <p:spPr>
          <a:xfrm>
            <a:off x="7020272" y="2136054"/>
            <a:ext cx="1599068" cy="1352254"/>
          </a:xfrm>
          <a:prstGeom prst="rect">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Dikdörtgen 4"/>
          <p:cNvSpPr/>
          <p:nvPr/>
        </p:nvSpPr>
        <p:spPr>
          <a:xfrm>
            <a:off x="412776" y="4957716"/>
            <a:ext cx="1745158" cy="461665"/>
          </a:xfrm>
          <a:prstGeom prst="rect">
            <a:avLst/>
          </a:prstGeom>
        </p:spPr>
        <p:txBody>
          <a:bodyPr wrap="none">
            <a:spAutoFit/>
          </a:bodyPr>
          <a:lstStyle/>
          <a:p>
            <a:pPr lvl="0"/>
            <a:r>
              <a:rPr lang="tr-TR" sz="2400" b="1" dirty="0" smtClean="0">
                <a:solidFill>
                  <a:srgbClr val="FFC000"/>
                </a:solidFill>
              </a:rPr>
              <a:t>Proje </a:t>
            </a:r>
            <a:r>
              <a:rPr lang="tr-TR" sz="2400" b="1" dirty="0">
                <a:solidFill>
                  <a:srgbClr val="FFC000"/>
                </a:solidFill>
              </a:rPr>
              <a:t>Süresi</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425" y="4977134"/>
            <a:ext cx="7921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p:cNvSpPr/>
          <p:nvPr/>
        </p:nvSpPr>
        <p:spPr>
          <a:xfrm>
            <a:off x="4663305" y="4977134"/>
            <a:ext cx="1251305" cy="369332"/>
          </a:xfrm>
          <a:prstGeom prst="rect">
            <a:avLst/>
          </a:prstGeom>
        </p:spPr>
        <p:txBody>
          <a:bodyPr wrap="none">
            <a:spAutoFit/>
          </a:bodyPr>
          <a:lstStyle/>
          <a:p>
            <a:pPr lvl="0"/>
            <a:r>
              <a:rPr lang="tr-TR" b="1" dirty="0" smtClean="0">
                <a:solidFill>
                  <a:srgbClr val="006597"/>
                </a:solidFill>
              </a:rPr>
              <a:t>12 </a:t>
            </a:r>
            <a:r>
              <a:rPr lang="tr-TR" b="1" dirty="0">
                <a:solidFill>
                  <a:srgbClr val="006597"/>
                </a:solidFill>
              </a:rPr>
              <a:t>– </a:t>
            </a:r>
            <a:r>
              <a:rPr lang="tr-TR" b="1" dirty="0" smtClean="0">
                <a:solidFill>
                  <a:srgbClr val="006597"/>
                </a:solidFill>
              </a:rPr>
              <a:t>36 </a:t>
            </a:r>
            <a:r>
              <a:rPr lang="tr-TR" b="1" dirty="0">
                <a:solidFill>
                  <a:srgbClr val="006597"/>
                </a:solidFill>
              </a:rPr>
              <a:t>ay  </a:t>
            </a:r>
          </a:p>
        </p:txBody>
      </p:sp>
      <p:sp>
        <p:nvSpPr>
          <p:cNvPr id="13" name="Dikdörtgen 12"/>
          <p:cNvSpPr/>
          <p:nvPr/>
        </p:nvSpPr>
        <p:spPr>
          <a:xfrm>
            <a:off x="682402" y="5509870"/>
            <a:ext cx="253596" cy="461665"/>
          </a:xfrm>
          <a:prstGeom prst="rect">
            <a:avLst/>
          </a:prstGeom>
        </p:spPr>
        <p:txBody>
          <a:bodyPr wrap="none">
            <a:spAutoFit/>
          </a:bodyPr>
          <a:lstStyle/>
          <a:p>
            <a:pPr lvl="0"/>
            <a:r>
              <a:rPr lang="tr-TR" sz="2400" b="1" dirty="0" smtClean="0">
                <a:solidFill>
                  <a:srgbClr val="FFC000"/>
                </a:solidFill>
              </a:rPr>
              <a:t> </a:t>
            </a:r>
            <a:endParaRPr lang="tr-TR" sz="2400" b="1" dirty="0">
              <a:solidFill>
                <a:srgbClr val="FFC000"/>
              </a:solidFill>
            </a:endParaRPr>
          </a:p>
        </p:txBody>
      </p:sp>
      <p:sp>
        <p:nvSpPr>
          <p:cNvPr id="14" name="Dikdörtgen 13"/>
          <p:cNvSpPr/>
          <p:nvPr/>
        </p:nvSpPr>
        <p:spPr>
          <a:xfrm>
            <a:off x="4696636" y="5314699"/>
            <a:ext cx="4700358" cy="646331"/>
          </a:xfrm>
          <a:prstGeom prst="rect">
            <a:avLst/>
          </a:prstGeom>
        </p:spPr>
        <p:txBody>
          <a:bodyPr wrap="square">
            <a:spAutoFit/>
          </a:bodyPr>
          <a:lstStyle/>
          <a:p>
            <a:pPr marL="342900" indent="-342900" fontAlgn="auto">
              <a:spcBef>
                <a:spcPts val="0"/>
              </a:spcBef>
              <a:spcAft>
                <a:spcPts val="0"/>
              </a:spcAft>
              <a:defRPr/>
            </a:pPr>
            <a:endParaRPr lang="tr-TR" b="1" dirty="0" smtClean="0">
              <a:solidFill>
                <a:srgbClr val="006597"/>
              </a:solidFill>
            </a:endParaRPr>
          </a:p>
          <a:p>
            <a:pPr fontAlgn="auto">
              <a:spcBef>
                <a:spcPts val="0"/>
              </a:spcBef>
              <a:spcAft>
                <a:spcPts val="0"/>
              </a:spcAft>
              <a:defRPr/>
            </a:pPr>
            <a:endParaRPr lang="tr-TR" b="1" dirty="0">
              <a:solidFill>
                <a:srgbClr val="006597"/>
              </a:solidFill>
            </a:endParaRPr>
          </a:p>
        </p:txBody>
      </p:sp>
      <p:sp>
        <p:nvSpPr>
          <p:cNvPr id="15" name="Dikdörtgen 14"/>
          <p:cNvSpPr/>
          <p:nvPr/>
        </p:nvSpPr>
        <p:spPr>
          <a:xfrm>
            <a:off x="234814" y="6152604"/>
            <a:ext cx="8568951" cy="523220"/>
          </a:xfrm>
          <a:prstGeom prst="rect">
            <a:avLst/>
          </a:prstGeom>
        </p:spPr>
        <p:txBody>
          <a:bodyPr wrap="square">
            <a:spAutoFit/>
          </a:bodyPr>
          <a:lstStyle/>
          <a:p>
            <a:r>
              <a:rPr lang="tr-TR" sz="1400" b="1" dirty="0" smtClean="0">
                <a:solidFill>
                  <a:srgbClr val="FF0000"/>
                </a:solidFill>
              </a:rPr>
              <a:t>* Projeye </a:t>
            </a:r>
            <a:r>
              <a:rPr lang="tr-TR" sz="1400" b="1" dirty="0">
                <a:solidFill>
                  <a:srgbClr val="FF0000"/>
                </a:solidFill>
              </a:rPr>
              <a:t>konu satın alınacak makine ve teçhizat Yerli Malı Belgesi ile tefrik edilmesi durumunda, bu destek oranlarına % 15 (</a:t>
            </a:r>
            <a:r>
              <a:rPr lang="tr-TR" sz="1400" b="1" dirty="0" err="1">
                <a:solidFill>
                  <a:srgbClr val="FF0000"/>
                </a:solidFill>
              </a:rPr>
              <a:t>onbeş</a:t>
            </a:r>
            <a:r>
              <a:rPr lang="tr-TR" sz="1400" b="1" dirty="0">
                <a:solidFill>
                  <a:srgbClr val="FF0000"/>
                </a:solidFill>
              </a:rPr>
              <a:t>) ilave edilir.</a:t>
            </a:r>
          </a:p>
        </p:txBody>
      </p:sp>
      <p:graphicFrame>
        <p:nvGraphicFramePr>
          <p:cNvPr id="4" name="Tablo 3"/>
          <p:cNvGraphicFramePr>
            <a:graphicFrameLocks noGrp="1"/>
          </p:cNvGraphicFramePr>
          <p:nvPr>
            <p:extLst>
              <p:ext uri="{D42A27DB-BD31-4B8C-83A1-F6EECF244321}">
                <p14:modId xmlns:p14="http://schemas.microsoft.com/office/powerpoint/2010/main" val="4285709834"/>
              </p:ext>
            </p:extLst>
          </p:nvPr>
        </p:nvGraphicFramePr>
        <p:xfrm>
          <a:off x="410028" y="5314677"/>
          <a:ext cx="7992888" cy="2132924"/>
        </p:xfrm>
        <a:graphic>
          <a:graphicData uri="http://schemas.openxmlformats.org/drawingml/2006/table">
            <a:tbl>
              <a:tblPr firstRow="1" bandRow="1"/>
              <a:tblGrid>
                <a:gridCol w="1850634"/>
                <a:gridCol w="6142254"/>
              </a:tblGrid>
              <a:tr h="1066462">
                <a:tc>
                  <a:txBody>
                    <a:bodyPr/>
                    <a:lstStyle>
                      <a:lvl1pPr marL="0" algn="l" defTabSz="914400" rtl="0" eaLnBrk="1" latinLnBrk="0" hangingPunct="1">
                        <a:defRPr sz="1800" b="1" kern="1200">
                          <a:solidFill>
                            <a:schemeClr val="lt1"/>
                          </a:solidFill>
                          <a:latin typeface="Frutiger 45 Light"/>
                        </a:defRPr>
                      </a:lvl1pPr>
                      <a:lvl2pPr marL="457200" algn="l" defTabSz="914400" rtl="0" eaLnBrk="1" latinLnBrk="0" hangingPunct="1">
                        <a:defRPr sz="1800" b="1" kern="1200">
                          <a:solidFill>
                            <a:schemeClr val="lt1"/>
                          </a:solidFill>
                          <a:latin typeface="Frutiger 45 Light"/>
                        </a:defRPr>
                      </a:lvl2pPr>
                      <a:lvl3pPr marL="914400" algn="l" defTabSz="914400" rtl="0" eaLnBrk="1" latinLnBrk="0" hangingPunct="1">
                        <a:defRPr sz="1800" b="1" kern="1200">
                          <a:solidFill>
                            <a:schemeClr val="lt1"/>
                          </a:solidFill>
                          <a:latin typeface="Frutiger 45 Light"/>
                        </a:defRPr>
                      </a:lvl3pPr>
                      <a:lvl4pPr marL="1371600" algn="l" defTabSz="914400" rtl="0" eaLnBrk="1" latinLnBrk="0" hangingPunct="1">
                        <a:defRPr sz="1800" b="1" kern="1200">
                          <a:solidFill>
                            <a:schemeClr val="lt1"/>
                          </a:solidFill>
                          <a:latin typeface="Frutiger 45 Light"/>
                        </a:defRPr>
                      </a:lvl4pPr>
                      <a:lvl5pPr marL="1828800" algn="l" defTabSz="914400" rtl="0" eaLnBrk="1" latinLnBrk="0" hangingPunct="1">
                        <a:defRPr sz="1800" b="1" kern="1200">
                          <a:solidFill>
                            <a:schemeClr val="lt1"/>
                          </a:solidFill>
                          <a:latin typeface="Frutiger 45 Light"/>
                        </a:defRPr>
                      </a:lvl5pPr>
                      <a:lvl6pPr marL="2286000" algn="l" defTabSz="914400" rtl="0" eaLnBrk="1" latinLnBrk="0" hangingPunct="1">
                        <a:defRPr sz="1800" b="1" kern="1200">
                          <a:solidFill>
                            <a:schemeClr val="lt1"/>
                          </a:solidFill>
                          <a:latin typeface="Frutiger 45 Light"/>
                        </a:defRPr>
                      </a:lvl6pPr>
                      <a:lvl7pPr marL="2743200" algn="l" defTabSz="914400" rtl="0" eaLnBrk="1" latinLnBrk="0" hangingPunct="1">
                        <a:defRPr sz="1800" b="1" kern="1200">
                          <a:solidFill>
                            <a:schemeClr val="lt1"/>
                          </a:solidFill>
                          <a:latin typeface="Frutiger 45 Light"/>
                        </a:defRPr>
                      </a:lvl7pPr>
                      <a:lvl8pPr marL="3200400" algn="l" defTabSz="914400" rtl="0" eaLnBrk="1" latinLnBrk="0" hangingPunct="1">
                        <a:defRPr sz="1800" b="1" kern="1200">
                          <a:solidFill>
                            <a:schemeClr val="lt1"/>
                          </a:solidFill>
                          <a:latin typeface="Frutiger 45 Light"/>
                        </a:defRPr>
                      </a:lvl8pPr>
                      <a:lvl9pPr marL="3657600" algn="l" defTabSz="914400" rtl="0" eaLnBrk="1" latinLnBrk="0" hangingPunct="1">
                        <a:defRPr sz="1800" b="1" kern="1200">
                          <a:solidFill>
                            <a:schemeClr val="lt1"/>
                          </a:solidFill>
                          <a:latin typeface="Frutiger 45 Light"/>
                        </a:defRPr>
                      </a:lvl9pPr>
                    </a:lstStyle>
                    <a:p>
                      <a:pPr marL="0" indent="0">
                        <a:buClr>
                          <a:srgbClr val="52AADF"/>
                        </a:buClr>
                        <a:buSzPct val="99000"/>
                        <a:buFont typeface="Arial" panose="020B0604020202020204" pitchFamily="34" charset="0"/>
                        <a:buNone/>
                      </a:pPr>
                      <a:endParaRPr lang="tr-TR" sz="2000" b="0" kern="1200" dirty="0" smtClean="0">
                        <a:solidFill>
                          <a:schemeClr val="accent1">
                            <a:lumMod val="50000"/>
                          </a:schemeClr>
                        </a:solidFill>
                        <a:latin typeface="Calibri" panose="020F0502020204030204" pitchFamily="34" charset="0"/>
                        <a:ea typeface="+mn-ea"/>
                        <a:cs typeface="+mn-cs"/>
                      </a:endParaRPr>
                    </a:p>
                    <a:p>
                      <a:pPr marL="0" indent="0">
                        <a:buClr>
                          <a:srgbClr val="52AADF"/>
                        </a:buClr>
                        <a:buSzPct val="99000"/>
                        <a:buFont typeface="Arial" panose="020B0604020202020204" pitchFamily="34" charset="0"/>
                        <a:buNone/>
                      </a:pPr>
                      <a:r>
                        <a:rPr kumimoji="0" lang="tr-TR" sz="2400" b="1" i="0" u="none" strike="noStrike" kern="1200" cap="none" spc="0" normalizeH="0" baseline="0" noProof="0" dirty="0" smtClean="0">
                          <a:ln>
                            <a:noFill/>
                          </a:ln>
                          <a:solidFill>
                            <a:srgbClr val="FFC000"/>
                          </a:solidFill>
                          <a:effectLst/>
                          <a:uLnTx/>
                          <a:uFillTx/>
                          <a:latin typeface="Calibri" pitchFamily="34" charset="0"/>
                          <a:ea typeface="ヒラギノ角ゴ Pro W3" pitchFamily="1" charset="-128"/>
                          <a:cs typeface="+mn-cs"/>
                        </a:rPr>
                        <a:t>Destek Oranı</a:t>
                      </a:r>
                      <a:endParaRPr lang="tr-TR" sz="2000" b="0" kern="1200" dirty="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Frutiger 45 Light"/>
                        </a:defRPr>
                      </a:lvl1pPr>
                      <a:lvl2pPr marL="457200" algn="l" defTabSz="914400" rtl="0" eaLnBrk="1" latinLnBrk="0" hangingPunct="1">
                        <a:defRPr sz="1800" b="1" kern="1200">
                          <a:solidFill>
                            <a:schemeClr val="lt1"/>
                          </a:solidFill>
                          <a:latin typeface="Frutiger 45 Light"/>
                        </a:defRPr>
                      </a:lvl2pPr>
                      <a:lvl3pPr marL="914400" algn="l" defTabSz="914400" rtl="0" eaLnBrk="1" latinLnBrk="0" hangingPunct="1">
                        <a:defRPr sz="1800" b="1" kern="1200">
                          <a:solidFill>
                            <a:schemeClr val="lt1"/>
                          </a:solidFill>
                          <a:latin typeface="Frutiger 45 Light"/>
                        </a:defRPr>
                      </a:lvl3pPr>
                      <a:lvl4pPr marL="1371600" algn="l" defTabSz="914400" rtl="0" eaLnBrk="1" latinLnBrk="0" hangingPunct="1">
                        <a:defRPr sz="1800" b="1" kern="1200">
                          <a:solidFill>
                            <a:schemeClr val="lt1"/>
                          </a:solidFill>
                          <a:latin typeface="Frutiger 45 Light"/>
                        </a:defRPr>
                      </a:lvl4pPr>
                      <a:lvl5pPr marL="1828800" algn="l" defTabSz="914400" rtl="0" eaLnBrk="1" latinLnBrk="0" hangingPunct="1">
                        <a:defRPr sz="1800" b="1" kern="1200">
                          <a:solidFill>
                            <a:schemeClr val="lt1"/>
                          </a:solidFill>
                          <a:latin typeface="Frutiger 45 Light"/>
                        </a:defRPr>
                      </a:lvl5pPr>
                      <a:lvl6pPr marL="2286000" algn="l" defTabSz="914400" rtl="0" eaLnBrk="1" latinLnBrk="0" hangingPunct="1">
                        <a:defRPr sz="1800" b="1" kern="1200">
                          <a:solidFill>
                            <a:schemeClr val="lt1"/>
                          </a:solidFill>
                          <a:latin typeface="Frutiger 45 Light"/>
                        </a:defRPr>
                      </a:lvl6pPr>
                      <a:lvl7pPr marL="2743200" algn="l" defTabSz="914400" rtl="0" eaLnBrk="1" latinLnBrk="0" hangingPunct="1">
                        <a:defRPr sz="1800" b="1" kern="1200">
                          <a:solidFill>
                            <a:schemeClr val="lt1"/>
                          </a:solidFill>
                          <a:latin typeface="Frutiger 45 Light"/>
                        </a:defRPr>
                      </a:lvl7pPr>
                      <a:lvl8pPr marL="3200400" algn="l" defTabSz="914400" rtl="0" eaLnBrk="1" latinLnBrk="0" hangingPunct="1">
                        <a:defRPr sz="1800" b="1" kern="1200">
                          <a:solidFill>
                            <a:schemeClr val="lt1"/>
                          </a:solidFill>
                          <a:latin typeface="Frutiger 45 Light"/>
                        </a:defRPr>
                      </a:lvl8pPr>
                      <a:lvl9pPr marL="3657600" algn="l" defTabSz="914400" rtl="0" eaLnBrk="1" latinLnBrk="0" hangingPunct="1">
                        <a:defRPr sz="1800" b="1" kern="1200">
                          <a:solidFill>
                            <a:schemeClr val="lt1"/>
                          </a:solidFill>
                          <a:latin typeface="Frutiger 45 Light"/>
                        </a:defRPr>
                      </a:lvl9p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1500" b="0" i="0" dirty="0" smtClean="0">
                          <a:solidFill>
                            <a:schemeClr val="tx1"/>
                          </a:solidFill>
                          <a:effectLst/>
                          <a:latin typeface="Calibri" panose="020F0502020204030204" pitchFamily="34" charset="0"/>
                        </a:rPr>
                        <a:t>                                                      </a:t>
                      </a:r>
                      <a:r>
                        <a:rPr lang="tr-TR" sz="1500" b="1" i="0" dirty="0" smtClean="0">
                          <a:solidFill>
                            <a:srgbClr val="006597"/>
                          </a:solidFill>
                          <a:effectLst/>
                          <a:latin typeface="Calibri" panose="020F0502020204030204" pitchFamily="34" charset="0"/>
                        </a:rPr>
                        <a:t>%60 (Desteğin %70’i geri ödemeli, %30’u geri</a:t>
                      </a:r>
                    </a:p>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1500" b="1" i="0" dirty="0" smtClean="0">
                          <a:solidFill>
                            <a:srgbClr val="006597"/>
                          </a:solidFill>
                          <a:effectLst/>
                          <a:latin typeface="Calibri" panose="020F0502020204030204" pitchFamily="34" charset="0"/>
                        </a:rPr>
                        <a:t>                                                      ödemesiz</a:t>
                      </a:r>
                      <a:r>
                        <a:rPr lang="tr-TR" sz="1500" b="1" i="0" baseline="0" dirty="0" smtClean="0">
                          <a:solidFill>
                            <a:srgbClr val="006597"/>
                          </a:solidFill>
                          <a:effectLst/>
                          <a:latin typeface="Calibri" panose="020F0502020204030204" pitchFamily="34" charset="0"/>
                        </a:rPr>
                        <a:t> olarak verilir.)</a:t>
                      </a:r>
                      <a:endParaRPr lang="tr-TR" sz="1500" b="1" i="0" dirty="0" smtClean="0">
                        <a:solidFill>
                          <a:srgbClr val="006597"/>
                        </a:solidFill>
                        <a:effectLst/>
                        <a:latin typeface="Calibri" panose="020F0502020204030204" pitchFamily="34" charset="0"/>
                      </a:endParaRPr>
                    </a:p>
                  </a:txBody>
                  <a:tcPr marT="45551" marB="455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66462">
                <a:tc>
                  <a:txBody>
                    <a:bodyPr/>
                    <a:lstStyle/>
                    <a:p>
                      <a:pPr marL="0" indent="0">
                        <a:buClr>
                          <a:srgbClr val="52AADF"/>
                        </a:buClr>
                        <a:buSzPct val="99000"/>
                        <a:buFont typeface="Arial" panose="020B0604020202020204" pitchFamily="34" charset="0"/>
                        <a:buNone/>
                      </a:pPr>
                      <a:endParaRPr lang="tr-TR" sz="2000" b="0" kern="1200" dirty="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endParaRPr lang="tr-TR" sz="1500" b="0" i="0" dirty="0" smtClean="0">
                        <a:solidFill>
                          <a:schemeClr val="tx1"/>
                        </a:solidFill>
                        <a:effectLst/>
                        <a:latin typeface="Calibri" panose="020F0502020204030204" pitchFamily="34" charset="0"/>
                      </a:endParaRPr>
                    </a:p>
                  </a:txBody>
                  <a:tcPr marT="45551" marB="455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588" y="5637864"/>
            <a:ext cx="7921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80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5947"/>
            <a:ext cx="720080" cy="507913"/>
          </a:xfrm>
          <a:prstGeom prst="rect">
            <a:avLst/>
          </a:prstGeom>
          <a:noFill/>
          <a:ln w="9525">
            <a:noFill/>
            <a:miter lim="800000"/>
            <a:headEnd/>
            <a:tailEnd/>
          </a:ln>
        </p:spPr>
      </p:pic>
      <p:sp>
        <p:nvSpPr>
          <p:cNvPr id="6" name="3 Metin kutusu"/>
          <p:cNvSpPr txBox="1"/>
          <p:nvPr/>
        </p:nvSpPr>
        <p:spPr>
          <a:xfrm>
            <a:off x="426421" y="175947"/>
            <a:ext cx="7632848" cy="523220"/>
          </a:xfrm>
          <a:prstGeom prst="rect">
            <a:avLst/>
          </a:prstGeom>
          <a:noFill/>
        </p:spPr>
        <p:txBody>
          <a:bodyPr wrap="square" rtlCol="0">
            <a:spAutoFit/>
          </a:bodyPr>
          <a:lstStyle/>
          <a:p>
            <a:pPr algn="ctr"/>
            <a:r>
              <a:rPr lang="tr-TR" sz="2800" b="1" dirty="0" smtClean="0">
                <a:solidFill>
                  <a:srgbClr val="00BAD9"/>
                </a:solidFill>
              </a:rPr>
              <a:t>İŞBİRLİĞİ </a:t>
            </a:r>
            <a:r>
              <a:rPr lang="tr-TR" sz="2800" b="1" dirty="0">
                <a:solidFill>
                  <a:srgbClr val="00BAD9"/>
                </a:solidFill>
              </a:rPr>
              <a:t>DESTEK PROGRAMI </a:t>
            </a:r>
          </a:p>
        </p:txBody>
      </p:sp>
      <p:sp>
        <p:nvSpPr>
          <p:cNvPr id="2" name="Dikdörtgen 1"/>
          <p:cNvSpPr/>
          <p:nvPr/>
        </p:nvSpPr>
        <p:spPr>
          <a:xfrm>
            <a:off x="971600" y="725111"/>
            <a:ext cx="3245247" cy="369332"/>
          </a:xfrm>
          <a:prstGeom prst="rect">
            <a:avLst/>
          </a:prstGeom>
        </p:spPr>
        <p:txBody>
          <a:bodyPr wrap="none">
            <a:spAutoFit/>
          </a:bodyPr>
          <a:lstStyle/>
          <a:p>
            <a:r>
              <a:rPr lang="tr-TR" b="1" u="sng" dirty="0" smtClean="0">
                <a:solidFill>
                  <a:srgbClr val="006597"/>
                </a:solidFill>
              </a:rPr>
              <a:t>İŞBİRLİĞİ ORTAKLIK MODELLERİ</a:t>
            </a:r>
            <a:endParaRPr lang="tr-TR" b="1" u="sng" dirty="0">
              <a:solidFill>
                <a:srgbClr val="006597"/>
              </a:solidFill>
            </a:endParaRPr>
          </a:p>
        </p:txBody>
      </p:sp>
      <p:sp>
        <p:nvSpPr>
          <p:cNvPr id="3" name="Dikdörtgen 2"/>
          <p:cNvSpPr/>
          <p:nvPr/>
        </p:nvSpPr>
        <p:spPr>
          <a:xfrm>
            <a:off x="410028" y="1094443"/>
            <a:ext cx="8338436" cy="3816429"/>
          </a:xfrm>
          <a:prstGeom prst="rect">
            <a:avLst/>
          </a:prstGeom>
        </p:spPr>
        <p:txBody>
          <a:bodyPr wrap="square">
            <a:spAutoFit/>
          </a:bodyPr>
          <a:lstStyle/>
          <a:p>
            <a:r>
              <a:rPr lang="tr-TR" b="1" dirty="0" smtClean="0">
                <a:solidFill>
                  <a:srgbClr val="FF0000"/>
                </a:solidFill>
              </a:rPr>
              <a:t>İŞLETİCİ KURULUŞ MODELİ</a:t>
            </a:r>
          </a:p>
          <a:p>
            <a:endParaRPr lang="tr-TR" sz="800" b="1" dirty="0"/>
          </a:p>
          <a:p>
            <a:pPr marL="285750" indent="-285750" algn="just">
              <a:buFont typeface="Wingdings" panose="05000000000000000000" pitchFamily="2" charset="2"/>
              <a:buChar char="q"/>
            </a:pPr>
            <a:r>
              <a:rPr lang="tr-TR" sz="1600" b="1" dirty="0"/>
              <a:t>Projenin kabul edilmesinden sonra proje ortakları tarafından </a:t>
            </a:r>
            <a:r>
              <a:rPr lang="tr-TR" sz="1600" b="1" dirty="0" smtClean="0"/>
              <a:t>işletici kuruluşun </a:t>
            </a:r>
            <a:r>
              <a:rPr lang="tr-TR" sz="1600" b="1" dirty="0"/>
              <a:t>kurulduğu, </a:t>
            </a:r>
            <a:r>
              <a:rPr lang="tr-TR" sz="1600" b="1" dirty="0" smtClean="0"/>
              <a:t> işbirliğinin </a:t>
            </a:r>
            <a:r>
              <a:rPr lang="tr-TR" sz="1600" b="1" dirty="0"/>
              <a:t>ve projeye ilişkin tüm süreçlerin işletici kuruluş </a:t>
            </a:r>
            <a:r>
              <a:rPr lang="tr-TR" sz="1600" b="1" dirty="0" smtClean="0"/>
              <a:t>tarafından yürütüldüğü </a:t>
            </a:r>
            <a:r>
              <a:rPr lang="tr-TR" sz="1600" b="1" dirty="0"/>
              <a:t>ortaklık modelidir</a:t>
            </a:r>
            <a:r>
              <a:rPr lang="tr-TR" sz="1600" b="1" dirty="0" smtClean="0"/>
              <a:t>.</a:t>
            </a:r>
          </a:p>
          <a:p>
            <a:pPr marL="285750" indent="-285750" algn="just">
              <a:buFont typeface="Wingdings" panose="05000000000000000000" pitchFamily="2" charset="2"/>
              <a:buChar char="q"/>
            </a:pPr>
            <a:endParaRPr lang="tr-TR" sz="800" b="1" dirty="0"/>
          </a:p>
          <a:p>
            <a:pPr marL="285750" indent="-285750" algn="just">
              <a:buFont typeface="Wingdings" panose="05000000000000000000" pitchFamily="2" charset="2"/>
              <a:buChar char="q"/>
            </a:pPr>
            <a:r>
              <a:rPr lang="tr-TR" sz="1600" b="1" dirty="0"/>
              <a:t>Proje ortağı işletmeler mevcudiyetlerini koruyarak kurulacak işletici kuruluşa </a:t>
            </a:r>
            <a:r>
              <a:rPr lang="tr-TR" sz="1600" b="1" dirty="0" smtClean="0"/>
              <a:t>ortak olabilirler</a:t>
            </a:r>
            <a:r>
              <a:rPr lang="tr-TR" sz="1600" b="1" dirty="0"/>
              <a:t>. Bu durumda proje ortağı işletmelerin tamamının kurulacak işletici kuruluşa ortak </a:t>
            </a:r>
            <a:r>
              <a:rPr lang="tr-TR" sz="1600" b="1" dirty="0" smtClean="0"/>
              <a:t>olması şartı </a:t>
            </a:r>
            <a:r>
              <a:rPr lang="tr-TR" sz="1600" b="1" dirty="0"/>
              <a:t>aranır. Ortak olacak işletmelerin şahıs işletmesi olması durumunda ise işletme sahipleri </a:t>
            </a:r>
            <a:r>
              <a:rPr lang="tr-TR" sz="1600" b="1" dirty="0" smtClean="0"/>
              <a:t>işletici kuruluşa </a:t>
            </a:r>
            <a:r>
              <a:rPr lang="tr-TR" sz="1600" b="1" dirty="0"/>
              <a:t>ortak olabilir</a:t>
            </a:r>
            <a:r>
              <a:rPr lang="tr-TR" sz="1600" b="1" dirty="0" smtClean="0"/>
              <a:t>.</a:t>
            </a:r>
          </a:p>
          <a:p>
            <a:pPr marL="285750" indent="-285750" algn="just">
              <a:buFont typeface="Wingdings" panose="05000000000000000000" pitchFamily="2" charset="2"/>
              <a:buChar char="q"/>
            </a:pPr>
            <a:endParaRPr lang="tr-TR" sz="800" b="1" dirty="0"/>
          </a:p>
          <a:p>
            <a:pPr marL="285750" indent="-285750" algn="just">
              <a:buFont typeface="Wingdings" panose="05000000000000000000" pitchFamily="2" charset="2"/>
              <a:buChar char="q"/>
            </a:pPr>
            <a:r>
              <a:rPr lang="tr-TR" sz="1600" b="1" dirty="0" smtClean="0"/>
              <a:t>Proje </a:t>
            </a:r>
            <a:r>
              <a:rPr lang="tr-TR" sz="1600" b="1" dirty="0"/>
              <a:t>ortağı işletmelerin bir kısmı ya da tamamı kendilerini feshederek, kurulacak </a:t>
            </a:r>
            <a:r>
              <a:rPr lang="tr-TR" sz="1600" b="1" dirty="0" smtClean="0"/>
              <a:t>işletici kuruluşa </a:t>
            </a:r>
            <a:r>
              <a:rPr lang="tr-TR" sz="1600" b="1" dirty="0"/>
              <a:t>ortak olabilirler. Bu durumda kendisini feshederek işletici kuruluşa dahil olacak </a:t>
            </a:r>
            <a:r>
              <a:rPr lang="tr-TR" sz="1600" b="1" dirty="0" smtClean="0"/>
              <a:t>işletmenin sahip/ortakları </a:t>
            </a:r>
            <a:r>
              <a:rPr lang="tr-TR" sz="1600" b="1" dirty="0"/>
              <a:t>feshedilen işletme yerine, işletici kuruluşa ortak olurlar. </a:t>
            </a:r>
            <a:endParaRPr lang="tr-TR" sz="1600" b="1" dirty="0" smtClean="0"/>
          </a:p>
          <a:p>
            <a:pPr marL="285750" indent="-285750" algn="just">
              <a:buFont typeface="Wingdings" panose="05000000000000000000" pitchFamily="2" charset="2"/>
              <a:buChar char="q"/>
            </a:pPr>
            <a:endParaRPr lang="tr-TR" sz="800" b="1" dirty="0"/>
          </a:p>
          <a:p>
            <a:pPr marL="285750" indent="-285750" algn="just">
              <a:buFont typeface="Wingdings" panose="05000000000000000000" pitchFamily="2" charset="2"/>
              <a:buChar char="q"/>
            </a:pPr>
            <a:r>
              <a:rPr lang="tr-TR" sz="1600" b="1" dirty="0" smtClean="0"/>
              <a:t>İşletici </a:t>
            </a:r>
            <a:r>
              <a:rPr lang="tr-TR" sz="1600" b="1" dirty="0"/>
              <a:t>kuruluşun ortaklarından herhangi birinin hisse oranı, proje süresince ve </a:t>
            </a:r>
            <a:r>
              <a:rPr lang="tr-TR" sz="1600" b="1" dirty="0" smtClean="0"/>
              <a:t>proje sonrası </a:t>
            </a:r>
            <a:r>
              <a:rPr lang="tr-TR" sz="1600" b="1" dirty="0"/>
              <a:t>izleme tarihine kadar %50 (elli)’den fazla </a:t>
            </a:r>
            <a:r>
              <a:rPr lang="tr-TR" sz="1600" b="1" dirty="0" smtClean="0"/>
              <a:t>olamaz.</a:t>
            </a:r>
            <a:endParaRPr lang="tr-TR" sz="1600" b="1" dirty="0"/>
          </a:p>
        </p:txBody>
      </p:sp>
      <p:sp>
        <p:nvSpPr>
          <p:cNvPr id="4" name="Dikdörtgen 3"/>
          <p:cNvSpPr/>
          <p:nvPr/>
        </p:nvSpPr>
        <p:spPr>
          <a:xfrm>
            <a:off x="648275" y="4910872"/>
            <a:ext cx="2670090" cy="369332"/>
          </a:xfrm>
          <a:prstGeom prst="rect">
            <a:avLst/>
          </a:prstGeom>
        </p:spPr>
        <p:txBody>
          <a:bodyPr wrap="none">
            <a:spAutoFit/>
          </a:bodyPr>
          <a:lstStyle/>
          <a:p>
            <a:r>
              <a:rPr lang="tr-TR" b="1" dirty="0" smtClean="0">
                <a:solidFill>
                  <a:srgbClr val="FF0000"/>
                </a:solidFill>
              </a:rPr>
              <a:t>PROJE ORTAKLIĞI MODELİ</a:t>
            </a:r>
            <a:endParaRPr lang="tr-TR" b="1" dirty="0">
              <a:solidFill>
                <a:srgbClr val="FF0000"/>
              </a:solidFill>
            </a:endParaRPr>
          </a:p>
        </p:txBody>
      </p:sp>
      <p:sp>
        <p:nvSpPr>
          <p:cNvPr id="5" name="Dikdörtgen 4"/>
          <p:cNvSpPr/>
          <p:nvPr/>
        </p:nvSpPr>
        <p:spPr>
          <a:xfrm>
            <a:off x="179512" y="5372153"/>
            <a:ext cx="8712968" cy="1200329"/>
          </a:xfrm>
          <a:prstGeom prst="rect">
            <a:avLst/>
          </a:prstGeom>
        </p:spPr>
        <p:txBody>
          <a:bodyPr wrap="square">
            <a:spAutoFit/>
          </a:bodyPr>
          <a:lstStyle/>
          <a:p>
            <a:pPr marL="285750" indent="-285750">
              <a:buFont typeface="Wingdings" panose="05000000000000000000" pitchFamily="2" charset="2"/>
              <a:buChar char="q"/>
            </a:pPr>
            <a:r>
              <a:rPr lang="tr-TR" sz="1600" b="1" dirty="0"/>
              <a:t>Proje ortaklarından her birinin, proje başvuru formunun iş-zaman </a:t>
            </a:r>
            <a:r>
              <a:rPr lang="tr-TR" sz="1600" b="1" dirty="0" smtClean="0"/>
              <a:t>planında belirtilen </a:t>
            </a:r>
            <a:r>
              <a:rPr lang="tr-TR" sz="1600" b="1" dirty="0"/>
              <a:t>faaliyetlerin bir bölümünü yerine getirdikleri ortaklık modelidir</a:t>
            </a:r>
            <a:r>
              <a:rPr lang="tr-TR" sz="1600" b="1" dirty="0" smtClean="0"/>
              <a:t>.</a:t>
            </a:r>
          </a:p>
          <a:p>
            <a:pPr marL="285750" indent="-285750">
              <a:buFont typeface="Wingdings" panose="05000000000000000000" pitchFamily="2" charset="2"/>
              <a:buChar char="q"/>
            </a:pPr>
            <a:endParaRPr lang="tr-TR" sz="800" b="1" dirty="0"/>
          </a:p>
          <a:p>
            <a:pPr marL="285750" indent="-285750">
              <a:buFont typeface="Wingdings" panose="05000000000000000000" pitchFamily="2" charset="2"/>
              <a:buChar char="q"/>
            </a:pPr>
            <a:r>
              <a:rPr lang="tr-TR" sz="1600" b="1" dirty="0" smtClean="0"/>
              <a:t>Yatırım</a:t>
            </a:r>
            <a:r>
              <a:rPr lang="tr-TR" sz="1600" b="1" dirty="0"/>
              <a:t>, mülkiyet, gelir, gider veya benzeri unsurların proje ortağı işletmeler </a:t>
            </a:r>
            <a:r>
              <a:rPr lang="tr-TR" sz="1600" b="1" dirty="0" smtClean="0"/>
              <a:t>tarafından ayrı </a:t>
            </a:r>
            <a:r>
              <a:rPr lang="tr-TR" sz="1600" b="1" dirty="0"/>
              <a:t>ayrı gerçekleştirileceği işbirliği ortaklık modelidir. </a:t>
            </a:r>
          </a:p>
        </p:txBody>
      </p:sp>
    </p:spTree>
    <p:extLst>
      <p:ext uri="{BB962C8B-B14F-4D97-AF65-F5344CB8AC3E}">
        <p14:creationId xmlns:p14="http://schemas.microsoft.com/office/powerpoint/2010/main" val="909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8573" y="755598"/>
            <a:ext cx="4320480" cy="584775"/>
          </a:xfrm>
          <a:prstGeom prst="rect">
            <a:avLst/>
          </a:prstGeom>
          <a:noFill/>
        </p:spPr>
        <p:txBody>
          <a:bodyPr wrap="square" rtlCol="0">
            <a:spAutoFit/>
          </a:bodyPr>
          <a:lstStyle/>
          <a:p>
            <a:r>
              <a:rPr lang="tr-TR" sz="3200" b="1" dirty="0" smtClean="0">
                <a:solidFill>
                  <a:srgbClr val="00B3D2"/>
                </a:solidFill>
              </a:rPr>
              <a:t>Türkiye’de KOBİ tanımı</a:t>
            </a:r>
            <a:endParaRPr lang="tr-TR" sz="3200" b="1" dirty="0">
              <a:solidFill>
                <a:srgbClr val="00B3D2"/>
              </a:solidFill>
            </a:endParaRPr>
          </a:p>
        </p:txBody>
      </p:sp>
      <p:pic>
        <p:nvPicPr>
          <p:cNvPr id="3" name="Picture 3"/>
          <p:cNvPicPr>
            <a:picLocks noChangeAspect="1" noChangeArrowheads="1"/>
          </p:cNvPicPr>
          <p:nvPr/>
        </p:nvPicPr>
        <p:blipFill>
          <a:blip r:embed="rId3" cstate="print"/>
          <a:srcRect/>
          <a:stretch>
            <a:fillRect/>
          </a:stretch>
        </p:blipFill>
        <p:spPr bwMode="auto">
          <a:xfrm>
            <a:off x="8172400" y="175947"/>
            <a:ext cx="720080" cy="507913"/>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83568" y="1332958"/>
            <a:ext cx="742950" cy="742951"/>
          </a:xfrm>
          <a:prstGeom prst="rect">
            <a:avLst/>
          </a:prstGeom>
          <a:noFill/>
          <a:ln w="9525">
            <a:noFill/>
            <a:miter lim="800000"/>
            <a:headEnd/>
            <a:tailEnd/>
          </a:ln>
        </p:spPr>
      </p:pic>
      <p:sp>
        <p:nvSpPr>
          <p:cNvPr id="5" name="4 Metin kutusu"/>
          <p:cNvSpPr txBox="1"/>
          <p:nvPr/>
        </p:nvSpPr>
        <p:spPr>
          <a:xfrm>
            <a:off x="1475656" y="1442823"/>
            <a:ext cx="2232248" cy="523220"/>
          </a:xfrm>
          <a:prstGeom prst="rect">
            <a:avLst/>
          </a:prstGeom>
          <a:noFill/>
        </p:spPr>
        <p:txBody>
          <a:bodyPr wrap="square" rtlCol="0">
            <a:spAutoFit/>
          </a:bodyPr>
          <a:lstStyle/>
          <a:p>
            <a:r>
              <a:rPr lang="tr-TR" sz="2800" b="1" dirty="0" smtClean="0">
                <a:solidFill>
                  <a:srgbClr val="015C6F"/>
                </a:solidFill>
              </a:rPr>
              <a:t>KOBİ tanımı</a:t>
            </a:r>
            <a:endParaRPr lang="tr-TR" sz="2800" b="1" dirty="0">
              <a:solidFill>
                <a:srgbClr val="015C6F"/>
              </a:solidFill>
            </a:endParaRPr>
          </a:p>
        </p:txBody>
      </p:sp>
      <p:pic>
        <p:nvPicPr>
          <p:cNvPr id="4099" name="Picture 3"/>
          <p:cNvPicPr>
            <a:picLocks noChangeAspect="1" noChangeArrowheads="1"/>
          </p:cNvPicPr>
          <p:nvPr/>
        </p:nvPicPr>
        <p:blipFill>
          <a:blip r:embed="rId5" cstate="print"/>
          <a:srcRect/>
          <a:stretch>
            <a:fillRect/>
          </a:stretch>
        </p:blipFill>
        <p:spPr bwMode="auto">
          <a:xfrm>
            <a:off x="1306399" y="2252043"/>
            <a:ext cx="266700" cy="257175"/>
          </a:xfrm>
          <a:prstGeom prst="rect">
            <a:avLst/>
          </a:prstGeom>
          <a:noFill/>
          <a:ln w="9525">
            <a:noFill/>
            <a:miter lim="800000"/>
            <a:headEnd/>
            <a:tailEnd/>
          </a:ln>
        </p:spPr>
      </p:pic>
      <p:sp>
        <p:nvSpPr>
          <p:cNvPr id="7" name="6 Metin kutusu"/>
          <p:cNvSpPr txBox="1"/>
          <p:nvPr/>
        </p:nvSpPr>
        <p:spPr>
          <a:xfrm>
            <a:off x="1582339" y="2103632"/>
            <a:ext cx="6192688" cy="553998"/>
          </a:xfrm>
          <a:prstGeom prst="rect">
            <a:avLst/>
          </a:prstGeom>
          <a:noFill/>
        </p:spPr>
        <p:txBody>
          <a:bodyPr wrap="square" rtlCol="0">
            <a:spAutoFit/>
          </a:bodyPr>
          <a:lstStyle/>
          <a:p>
            <a:r>
              <a:rPr lang="tr-TR" sz="3000" b="1" dirty="0" smtClean="0">
                <a:solidFill>
                  <a:srgbClr val="FF0000"/>
                </a:solidFill>
              </a:rPr>
              <a:t>250</a:t>
            </a:r>
            <a:r>
              <a:rPr lang="tr-TR" sz="3000" b="1" dirty="0" smtClean="0">
                <a:solidFill>
                  <a:prstClr val="black"/>
                </a:solidFill>
              </a:rPr>
              <a:t>’den az çalışan istihdam eden,</a:t>
            </a:r>
            <a:endParaRPr lang="tr-TR" sz="3000" b="1" dirty="0">
              <a:solidFill>
                <a:prstClr val="black"/>
              </a:solidFill>
            </a:endParaRPr>
          </a:p>
        </p:txBody>
      </p:sp>
      <p:pic>
        <p:nvPicPr>
          <p:cNvPr id="8" name="Picture 3"/>
          <p:cNvPicPr>
            <a:picLocks noChangeAspect="1" noChangeArrowheads="1"/>
          </p:cNvPicPr>
          <p:nvPr/>
        </p:nvPicPr>
        <p:blipFill>
          <a:blip r:embed="rId5" cstate="print"/>
          <a:srcRect/>
          <a:stretch>
            <a:fillRect/>
          </a:stretch>
        </p:blipFill>
        <p:spPr bwMode="auto">
          <a:xfrm>
            <a:off x="1312691" y="2847938"/>
            <a:ext cx="269648" cy="257175"/>
          </a:xfrm>
          <a:prstGeom prst="rect">
            <a:avLst/>
          </a:prstGeom>
          <a:noFill/>
          <a:ln w="9525">
            <a:noFill/>
            <a:miter lim="800000"/>
            <a:headEnd/>
            <a:tailEnd/>
          </a:ln>
        </p:spPr>
      </p:pic>
      <p:sp>
        <p:nvSpPr>
          <p:cNvPr id="9" name="8 Metin kutusu"/>
          <p:cNvSpPr txBox="1"/>
          <p:nvPr/>
        </p:nvSpPr>
        <p:spPr>
          <a:xfrm>
            <a:off x="1691680" y="2703865"/>
            <a:ext cx="6984776" cy="1477328"/>
          </a:xfrm>
          <a:prstGeom prst="rect">
            <a:avLst/>
          </a:prstGeom>
          <a:noFill/>
        </p:spPr>
        <p:txBody>
          <a:bodyPr wrap="square" rtlCol="0">
            <a:spAutoFit/>
          </a:bodyPr>
          <a:lstStyle/>
          <a:p>
            <a:pPr lvl="0" algn="just"/>
            <a:r>
              <a:rPr lang="tr-TR" sz="3000" b="1" dirty="0">
                <a:solidFill>
                  <a:prstClr val="black"/>
                </a:solidFill>
              </a:rPr>
              <a:t>Yıllık net satış hasılatı veya mali bilançosundan herhangi biri </a:t>
            </a:r>
            <a:r>
              <a:rPr lang="tr-TR" sz="3000" b="1" dirty="0">
                <a:solidFill>
                  <a:srgbClr val="FF0000"/>
                </a:solidFill>
              </a:rPr>
              <a:t>125.000.000</a:t>
            </a:r>
            <a:r>
              <a:rPr lang="tr-TR" sz="3000" b="1" dirty="0">
                <a:solidFill>
                  <a:prstClr val="black"/>
                </a:solidFill>
              </a:rPr>
              <a:t> TL’yi aşmayan işletmeler,</a:t>
            </a:r>
          </a:p>
        </p:txBody>
      </p:sp>
      <p:graphicFrame>
        <p:nvGraphicFramePr>
          <p:cNvPr id="17" name="10 Tablo"/>
          <p:cNvGraphicFramePr>
            <a:graphicFrameLocks noGrp="1"/>
          </p:cNvGraphicFramePr>
          <p:nvPr>
            <p:extLst>
              <p:ext uri="{D42A27DB-BD31-4B8C-83A1-F6EECF244321}">
                <p14:modId xmlns:p14="http://schemas.microsoft.com/office/powerpoint/2010/main" val="85727392"/>
              </p:ext>
            </p:extLst>
          </p:nvPr>
        </p:nvGraphicFramePr>
        <p:xfrm>
          <a:off x="958187" y="4269864"/>
          <a:ext cx="7272338" cy="1947863"/>
        </p:xfrm>
        <a:graphic>
          <a:graphicData uri="http://schemas.openxmlformats.org/drawingml/2006/table">
            <a:tbl>
              <a:tblPr firstRow="1" bandRow="1">
                <a:tableStyleId>{5C22544A-7EE6-4342-B048-85BDC9FD1C3A}</a:tableStyleId>
              </a:tblPr>
              <a:tblGrid>
                <a:gridCol w="1008047"/>
                <a:gridCol w="1799795"/>
                <a:gridCol w="2088386"/>
                <a:gridCol w="2376110"/>
              </a:tblGrid>
              <a:tr h="579239">
                <a:tc>
                  <a:txBody>
                    <a:bodyPr/>
                    <a:lstStyle/>
                    <a:p>
                      <a:pPr algn="ctr"/>
                      <a:r>
                        <a:rPr lang="tr-TR" sz="1600" dirty="0" smtClean="0">
                          <a:solidFill>
                            <a:schemeClr val="tx1"/>
                          </a:solidFill>
                          <a:latin typeface="Arial" pitchFamily="34" charset="0"/>
                          <a:cs typeface="Arial" pitchFamily="34" charset="0"/>
                        </a:rPr>
                        <a:t>Ölçek</a:t>
                      </a:r>
                      <a:endParaRPr lang="tr-TR" sz="16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Çalışan</a:t>
                      </a:r>
                      <a:r>
                        <a:rPr lang="tr-TR" sz="1600" baseline="0" dirty="0" smtClean="0">
                          <a:solidFill>
                            <a:schemeClr val="tx1"/>
                          </a:solidFill>
                          <a:latin typeface="Arial" pitchFamily="34" charset="0"/>
                          <a:cs typeface="Arial" pitchFamily="34" charset="0"/>
                        </a:rPr>
                        <a:t> Sayısı</a:t>
                      </a:r>
                      <a:endParaRPr lang="tr-TR" sz="16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Bilanço </a:t>
                      </a:r>
                    </a:p>
                    <a:p>
                      <a:pPr algn="ctr"/>
                      <a:r>
                        <a:rPr lang="tr-TR" sz="1600" dirty="0" smtClean="0">
                          <a:solidFill>
                            <a:schemeClr val="tx1"/>
                          </a:solidFill>
                          <a:latin typeface="Arial" pitchFamily="34" charset="0"/>
                          <a:cs typeface="Arial" pitchFamily="34" charset="0"/>
                        </a:rPr>
                        <a:t>(Milyon TL)</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smtClean="0">
                          <a:solidFill>
                            <a:schemeClr val="tx1"/>
                          </a:solidFill>
                          <a:latin typeface="Arial" pitchFamily="34" charset="0"/>
                          <a:cs typeface="Arial" pitchFamily="34" charset="0"/>
                        </a:rPr>
                        <a:t>Net Satış </a:t>
                      </a:r>
                    </a:p>
                    <a:p>
                      <a:pPr algn="ctr"/>
                      <a:r>
                        <a:rPr lang="tr-TR" sz="1600" dirty="0" smtClean="0">
                          <a:solidFill>
                            <a:schemeClr val="tx1"/>
                          </a:solidFill>
                          <a:latin typeface="Arial" pitchFamily="34" charset="0"/>
                          <a:cs typeface="Arial" pitchFamily="34" charset="0"/>
                        </a:rPr>
                        <a:t>(Milyon TL)</a:t>
                      </a:r>
                      <a:endParaRPr lang="tr-TR" sz="1600"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336">
                <a:tc>
                  <a:txBody>
                    <a:bodyPr/>
                    <a:lstStyle/>
                    <a:p>
                      <a:pPr algn="ctr"/>
                      <a:r>
                        <a:rPr lang="tr-TR" sz="1600" dirty="0" smtClean="0">
                          <a:latin typeface="Arial" pitchFamily="34" charset="0"/>
                          <a:cs typeface="Arial" pitchFamily="34" charset="0"/>
                        </a:rPr>
                        <a:t>Mikro</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dirty="0" smtClean="0">
                          <a:latin typeface="Arial" pitchFamily="34" charset="0"/>
                          <a:cs typeface="Arial" pitchFamily="34" charset="0"/>
                        </a:rPr>
                        <a:t>&lt;10</a:t>
                      </a:r>
                      <a:endParaRPr lang="tr-TR" sz="20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3</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3</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r>
              <a:tr h="575952">
                <a:tc>
                  <a:txBody>
                    <a:bodyPr/>
                    <a:lstStyle/>
                    <a:p>
                      <a:pPr algn="ctr"/>
                      <a:r>
                        <a:rPr lang="tr-TR" sz="1600" dirty="0" smtClean="0">
                          <a:latin typeface="Arial" pitchFamily="34" charset="0"/>
                          <a:cs typeface="Arial" pitchFamily="34" charset="0"/>
                        </a:rPr>
                        <a:t>Küçük</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dirty="0" smtClean="0">
                          <a:latin typeface="Arial" pitchFamily="34" charset="0"/>
                          <a:cs typeface="Arial" pitchFamily="34" charset="0"/>
                        </a:rPr>
                        <a:t>&lt;50</a:t>
                      </a:r>
                      <a:endParaRPr lang="tr-TR" sz="20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kern="1200" dirty="0" smtClean="0">
                          <a:solidFill>
                            <a:schemeClr val="dk1"/>
                          </a:solidFill>
                          <a:latin typeface="Arial" pitchFamily="34" charset="0"/>
                          <a:ea typeface="+mn-ea"/>
                          <a:cs typeface="Arial" pitchFamily="34" charset="0"/>
                        </a:rPr>
                        <a:t>≤ 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kern="1200" dirty="0" smtClean="0">
                          <a:solidFill>
                            <a:schemeClr val="dk1"/>
                          </a:solidFill>
                          <a:latin typeface="Arial" pitchFamily="34" charset="0"/>
                          <a:ea typeface="+mn-ea"/>
                          <a:cs typeface="Arial" pitchFamily="34" charset="0"/>
                        </a:rPr>
                        <a:t>≤ 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336">
                <a:tc>
                  <a:txBody>
                    <a:bodyPr/>
                    <a:lstStyle/>
                    <a:p>
                      <a:pPr algn="ctr"/>
                      <a:r>
                        <a:rPr lang="tr-TR" sz="1600" dirty="0" smtClean="0">
                          <a:latin typeface="Arial" pitchFamily="34" charset="0"/>
                          <a:cs typeface="Arial" pitchFamily="34" charset="0"/>
                        </a:rPr>
                        <a:t>Orta</a:t>
                      </a:r>
                      <a:endParaRPr lang="tr-TR" sz="1600"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dirty="0" smtClean="0">
                          <a:latin typeface="Arial" pitchFamily="34" charset="0"/>
                          <a:cs typeface="Arial" pitchFamily="34" charset="0"/>
                        </a:rPr>
                        <a:t>&lt;250</a:t>
                      </a:r>
                      <a:endParaRPr lang="tr-TR" sz="2000" b="1"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125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kern="1200" dirty="0" smtClean="0">
                          <a:solidFill>
                            <a:schemeClr val="dk1"/>
                          </a:solidFill>
                          <a:latin typeface="Arial" pitchFamily="34" charset="0"/>
                          <a:ea typeface="+mn-ea"/>
                          <a:cs typeface="Arial" pitchFamily="34" charset="0"/>
                        </a:rPr>
                        <a:t>≤ 125</a:t>
                      </a:r>
                      <a:endParaRPr lang="tr-TR" sz="2000" b="1"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r>
            </a:tbl>
          </a:graphicData>
        </a:graphic>
      </p:graphicFrame>
      <p:sp>
        <p:nvSpPr>
          <p:cNvPr id="4" name="Yuvarlatılmış Dikdörtgen 3"/>
          <p:cNvSpPr/>
          <p:nvPr/>
        </p:nvSpPr>
        <p:spPr>
          <a:xfrm>
            <a:off x="885944" y="4163676"/>
            <a:ext cx="7416824" cy="2160240"/>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310053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5947"/>
            <a:ext cx="720080" cy="507913"/>
          </a:xfrm>
          <a:prstGeom prst="rect">
            <a:avLst/>
          </a:prstGeom>
          <a:noFill/>
          <a:ln w="9525">
            <a:noFill/>
            <a:miter lim="800000"/>
            <a:headEnd/>
            <a:tailEnd/>
          </a:ln>
        </p:spPr>
      </p:pic>
      <p:sp>
        <p:nvSpPr>
          <p:cNvPr id="4" name="Dikdörtgen 3"/>
          <p:cNvSpPr/>
          <p:nvPr/>
        </p:nvSpPr>
        <p:spPr>
          <a:xfrm>
            <a:off x="978896" y="824012"/>
            <a:ext cx="2865015" cy="461665"/>
          </a:xfrm>
          <a:prstGeom prst="rect">
            <a:avLst/>
          </a:prstGeom>
        </p:spPr>
        <p:txBody>
          <a:bodyPr wrap="square">
            <a:spAutoFit/>
          </a:bodyPr>
          <a:lstStyle/>
          <a:p>
            <a:r>
              <a:rPr lang="tr-TR" b="1" dirty="0" smtClean="0">
                <a:solidFill>
                  <a:srgbClr val="006597"/>
                </a:solidFill>
              </a:rPr>
              <a:t> </a:t>
            </a:r>
            <a:endParaRPr lang="tr-TR" sz="2400" b="1" dirty="0">
              <a:solidFill>
                <a:srgbClr val="FFC000"/>
              </a:solidFill>
            </a:endParaRPr>
          </a:p>
        </p:txBody>
      </p:sp>
      <p:sp>
        <p:nvSpPr>
          <p:cNvPr id="19" name="Dikdörtgen 18"/>
          <p:cNvSpPr/>
          <p:nvPr/>
        </p:nvSpPr>
        <p:spPr>
          <a:xfrm>
            <a:off x="-864350" y="639345"/>
            <a:ext cx="7755456" cy="830997"/>
          </a:xfrm>
          <a:prstGeom prst="rect">
            <a:avLst/>
          </a:prstGeom>
        </p:spPr>
        <p:txBody>
          <a:bodyPr wrap="none">
            <a:spAutoFit/>
          </a:bodyPr>
          <a:lstStyle/>
          <a:p>
            <a:pPr algn="ctr"/>
            <a:r>
              <a:rPr lang="tr-TR" sz="2400" b="1" dirty="0" smtClean="0">
                <a:solidFill>
                  <a:srgbClr val="FF0000"/>
                </a:solidFill>
              </a:rPr>
              <a:t>                                                             İŞLETİCİ KURULUŞ MODELİ</a:t>
            </a:r>
          </a:p>
          <a:p>
            <a:pPr algn="ctr"/>
            <a:endParaRPr lang="tr-TR" sz="2400" b="1" dirty="0">
              <a:solidFill>
                <a:srgbClr val="FF0000"/>
              </a:solidFill>
            </a:endParaRPr>
          </a:p>
        </p:txBody>
      </p:sp>
      <p:sp>
        <p:nvSpPr>
          <p:cNvPr id="17" name="3 Metin kutusu"/>
          <p:cNvSpPr txBox="1"/>
          <p:nvPr/>
        </p:nvSpPr>
        <p:spPr>
          <a:xfrm>
            <a:off x="467544" y="209108"/>
            <a:ext cx="7632848" cy="523220"/>
          </a:xfrm>
          <a:prstGeom prst="rect">
            <a:avLst/>
          </a:prstGeom>
          <a:noFill/>
        </p:spPr>
        <p:txBody>
          <a:bodyPr wrap="square" rtlCol="0">
            <a:spAutoFit/>
          </a:bodyPr>
          <a:lstStyle/>
          <a:p>
            <a:pPr algn="ctr"/>
            <a:r>
              <a:rPr lang="tr-TR" sz="2800" b="1" dirty="0" smtClean="0">
                <a:solidFill>
                  <a:srgbClr val="00BAD9"/>
                </a:solidFill>
              </a:rPr>
              <a:t>İŞBİRLİĞİ DESTEK PROGRAMI </a:t>
            </a:r>
          </a:p>
        </p:txBody>
      </p:sp>
      <p:graphicFrame>
        <p:nvGraphicFramePr>
          <p:cNvPr id="26" name="11 Tablo"/>
          <p:cNvGraphicFramePr>
            <a:graphicFrameLocks noGrp="1"/>
          </p:cNvGraphicFramePr>
          <p:nvPr>
            <p:extLst>
              <p:ext uri="{D42A27DB-BD31-4B8C-83A1-F6EECF244321}">
                <p14:modId xmlns:p14="http://schemas.microsoft.com/office/powerpoint/2010/main" val="3663454303"/>
              </p:ext>
            </p:extLst>
          </p:nvPr>
        </p:nvGraphicFramePr>
        <p:xfrm>
          <a:off x="107504" y="1082704"/>
          <a:ext cx="8965209" cy="2405604"/>
        </p:xfrm>
        <a:graphic>
          <a:graphicData uri="http://schemas.openxmlformats.org/drawingml/2006/table">
            <a:tbl>
              <a:tblPr firstRow="1" bandRow="1">
                <a:tableStyleId>{5C22544A-7EE6-4342-B048-85BDC9FD1C3A}</a:tableStyleId>
              </a:tblPr>
              <a:tblGrid>
                <a:gridCol w="2592287"/>
                <a:gridCol w="1512168"/>
                <a:gridCol w="3168352"/>
                <a:gridCol w="1692402"/>
              </a:tblGrid>
              <a:tr h="381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İşletici</a:t>
                      </a:r>
                      <a:r>
                        <a:rPr lang="tr-TR" sz="1400" b="1" baseline="0" dirty="0" smtClean="0">
                          <a:solidFill>
                            <a:schemeClr val="tx1"/>
                          </a:solidFill>
                        </a:rPr>
                        <a:t> Kuruluşun Teknoloji Alanı</a:t>
                      </a:r>
                      <a:endParaRPr lang="tr-TR" sz="1400" b="1" dirty="0" smtClean="0">
                        <a:solidFill>
                          <a:schemeClr val="tx1"/>
                        </a:solidFill>
                      </a:endParaRPr>
                    </a:p>
                  </a:txBody>
                  <a:tcPr anchor="c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smtClean="0">
                          <a:solidFill>
                            <a:schemeClr val="tx1"/>
                          </a:solidFill>
                        </a:rPr>
                        <a:t>Asgari</a:t>
                      </a:r>
                      <a:r>
                        <a:rPr lang="tr-TR" sz="1400" b="1" baseline="0" smtClean="0">
                          <a:solidFill>
                            <a:schemeClr val="tx1"/>
                          </a:solidFill>
                        </a:rPr>
                        <a:t> KOBİ Sayısı</a:t>
                      </a:r>
                      <a:endParaRPr lang="tr-TR" sz="1400" b="1" dirty="0" smtClean="0">
                        <a:solidFill>
                          <a:schemeClr val="tx1"/>
                        </a:solidFill>
                      </a:endParaRPr>
                    </a:p>
                  </a:txBody>
                  <a:tcPr anchor="c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İşletici Kuruluş Proje Destek Üst Limiti</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Toplam Üst Limit</a:t>
                      </a:r>
                    </a:p>
                  </a:txBody>
                  <a:tcPr>
                    <a:solidFill>
                      <a:srgbClr val="00B050"/>
                    </a:solidFill>
                  </a:tcPr>
                </a:tc>
              </a:tr>
              <a:tr h="33813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Yüksek</a:t>
                      </a:r>
                    </a:p>
                  </a:txBody>
                  <a:tcPr anchor="ctr">
                    <a:solidFill>
                      <a:schemeClr val="accent6">
                        <a:lumMod val="7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2</a:t>
                      </a:r>
                    </a:p>
                  </a:txBody>
                  <a:tcPr anchor="ct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1.500.000 TL        Geri Ödemesiz</a:t>
                      </a:r>
                    </a:p>
                  </a:txBody>
                  <a:tcPr>
                    <a:solidFill>
                      <a:schemeClr val="accent6">
                        <a:lumMod val="7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5.000.000 TL</a:t>
                      </a:r>
                    </a:p>
                  </a:txBody>
                  <a:tcPr>
                    <a:solidFill>
                      <a:schemeClr val="accent6">
                        <a:lumMod val="75000"/>
                      </a:schemeClr>
                    </a:solidFill>
                  </a:tcPr>
                </a:tc>
              </a:tr>
              <a:tr h="288032">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3.500.000 TL        Geri Ödemeli</a:t>
                      </a:r>
                    </a:p>
                  </a:txBody>
                  <a:tcPr>
                    <a:solidFill>
                      <a:schemeClr val="accent6">
                        <a:lumMod val="75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rgbClr val="B0C025"/>
                    </a:solidFill>
                  </a:tcPr>
                </a:tc>
              </a:tr>
              <a:tr h="34327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Orta Yüksek</a:t>
                      </a:r>
                    </a:p>
                  </a:txBody>
                  <a:tcPr anchor="ctr">
                    <a:solidFill>
                      <a:schemeClr val="accent4">
                        <a:lumMod val="60000"/>
                        <a:lumOff val="4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3</a:t>
                      </a: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1.500.000 TL        Geri Ödemesiz</a:t>
                      </a:r>
                    </a:p>
                  </a:txBody>
                  <a:tcPr>
                    <a:solidFill>
                      <a:schemeClr val="accent4">
                        <a:lumMod val="60000"/>
                        <a:lumOff val="4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5.000.000 TL</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chemeClr val="accent4">
                        <a:lumMod val="60000"/>
                        <a:lumOff val="40000"/>
                      </a:schemeClr>
                    </a:solidFill>
                  </a:tcPr>
                </a:tc>
              </a:tr>
              <a:tr h="360040">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3.500.000 TL        Geri Ödemeli</a:t>
                      </a:r>
                    </a:p>
                  </a:txBody>
                  <a:tcPr>
                    <a:solidFill>
                      <a:schemeClr val="accent4">
                        <a:lumMod val="60000"/>
                        <a:lumOff val="4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chemeClr val="accent4">
                        <a:lumMod val="60000"/>
                        <a:lumOff val="40000"/>
                      </a:schemeClr>
                    </a:solidFill>
                  </a:tcPr>
                </a:tc>
              </a:tr>
              <a:tr h="34515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Diğer Alanlar</a:t>
                      </a:r>
                    </a:p>
                    <a:p>
                      <a:pPr algn="l"/>
                      <a:endParaRPr lang="tr-TR" sz="1400" b="1" dirty="0">
                        <a:solidFill>
                          <a:schemeClr val="tx1"/>
                        </a:solidFill>
                      </a:endParaRPr>
                    </a:p>
                  </a:txBody>
                  <a:tcPr anchor="ctr">
                    <a:solidFill>
                      <a:srgbClr val="00B0F0"/>
                    </a:solidFill>
                  </a:tcPr>
                </a:tc>
                <a:tc rowSpan="2">
                  <a:txBody>
                    <a:bodyPr/>
                    <a:lstStyle/>
                    <a:p>
                      <a:pPr algn="l"/>
                      <a:r>
                        <a:rPr lang="tr-TR" sz="1400" b="1" dirty="0" smtClean="0">
                          <a:solidFill>
                            <a:schemeClr val="tx1"/>
                          </a:solidFill>
                        </a:rPr>
                        <a:t>5</a:t>
                      </a:r>
                      <a:endParaRPr lang="tr-TR" sz="1400" b="1" dirty="0">
                        <a:solidFill>
                          <a:schemeClr val="tx1"/>
                        </a:solidFill>
                      </a:endParaRPr>
                    </a:p>
                  </a:txBody>
                  <a:tcPr anchor="ct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1.500.000 TL        Geri Ödemesiz</a:t>
                      </a:r>
                    </a:p>
                  </a:txBody>
                  <a:tcPr>
                    <a:solidFill>
                      <a:srgbClr val="00B0F0"/>
                    </a:solidFill>
                  </a:tcPr>
                </a:tc>
                <a:tc row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5.000.000 TL</a:t>
                      </a:r>
                    </a:p>
                  </a:txBody>
                  <a:tcPr>
                    <a:solidFill>
                      <a:srgbClr val="00B0F0"/>
                    </a:solidFill>
                  </a:tcPr>
                </a:tc>
              </a:tr>
              <a:tr h="228192">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3.500.000 TL        Geri Ödemeli</a:t>
                      </a:r>
                    </a:p>
                  </a:txBody>
                  <a:tcPr>
                    <a:solidFill>
                      <a:srgbClr val="00B0F0"/>
                    </a:solidFill>
                  </a:tcPr>
                </a:tc>
                <a:tc v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chemeClr val="accent4">
                        <a:lumMod val="60000"/>
                        <a:lumOff val="40000"/>
                      </a:schemeClr>
                    </a:solidFill>
                  </a:tcPr>
                </a:tc>
              </a:tr>
            </a:tbl>
          </a:graphicData>
        </a:graphic>
      </p:graphicFrame>
      <p:sp>
        <p:nvSpPr>
          <p:cNvPr id="11" name="Dikdörtgen 10"/>
          <p:cNvSpPr/>
          <p:nvPr/>
        </p:nvSpPr>
        <p:spPr>
          <a:xfrm>
            <a:off x="676822" y="6224612"/>
            <a:ext cx="2865015" cy="461665"/>
          </a:xfrm>
          <a:prstGeom prst="rect">
            <a:avLst/>
          </a:prstGeom>
        </p:spPr>
        <p:txBody>
          <a:bodyPr wrap="square">
            <a:spAutoFit/>
          </a:bodyPr>
          <a:lstStyle/>
          <a:p>
            <a:r>
              <a:rPr lang="tr-TR" b="1" dirty="0" smtClean="0">
                <a:solidFill>
                  <a:srgbClr val="006597"/>
                </a:solidFill>
              </a:rPr>
              <a:t> </a:t>
            </a:r>
            <a:endParaRPr lang="tr-TR" sz="2400" b="1" dirty="0">
              <a:solidFill>
                <a:srgbClr val="FFC000"/>
              </a:solidFill>
            </a:endParaRPr>
          </a:p>
        </p:txBody>
      </p:sp>
      <p:sp>
        <p:nvSpPr>
          <p:cNvPr id="9" name="Dikdörtgen 8"/>
          <p:cNvSpPr/>
          <p:nvPr/>
        </p:nvSpPr>
        <p:spPr>
          <a:xfrm>
            <a:off x="2632082" y="4712444"/>
            <a:ext cx="3550779" cy="461665"/>
          </a:xfrm>
          <a:prstGeom prst="rect">
            <a:avLst/>
          </a:prstGeom>
        </p:spPr>
        <p:txBody>
          <a:bodyPr wrap="none">
            <a:spAutoFit/>
          </a:bodyPr>
          <a:lstStyle/>
          <a:p>
            <a:pPr lvl="0" algn="ctr"/>
            <a:r>
              <a:rPr lang="tr-TR" sz="2400" b="1" dirty="0">
                <a:solidFill>
                  <a:srgbClr val="FF0000"/>
                </a:solidFill>
              </a:rPr>
              <a:t>PROJE ORTAKLIĞI MODELİ</a:t>
            </a:r>
          </a:p>
        </p:txBody>
      </p:sp>
      <p:graphicFrame>
        <p:nvGraphicFramePr>
          <p:cNvPr id="18" name="11 Tablo"/>
          <p:cNvGraphicFramePr>
            <a:graphicFrameLocks noGrp="1"/>
          </p:cNvGraphicFramePr>
          <p:nvPr>
            <p:extLst>
              <p:ext uri="{D42A27DB-BD31-4B8C-83A1-F6EECF244321}">
                <p14:modId xmlns:p14="http://schemas.microsoft.com/office/powerpoint/2010/main" val="3325119249"/>
              </p:ext>
            </p:extLst>
          </p:nvPr>
        </p:nvGraphicFramePr>
        <p:xfrm>
          <a:off x="56793" y="3992364"/>
          <a:ext cx="8928992" cy="2405684"/>
        </p:xfrm>
        <a:graphic>
          <a:graphicData uri="http://schemas.openxmlformats.org/drawingml/2006/table">
            <a:tbl>
              <a:tblPr firstRow="1" bandRow="1">
                <a:tableStyleId>{5C22544A-7EE6-4342-B048-85BDC9FD1C3A}</a:tableStyleId>
              </a:tblPr>
              <a:tblGrid>
                <a:gridCol w="2592288"/>
                <a:gridCol w="1512168"/>
                <a:gridCol w="3168352"/>
                <a:gridCol w="1656184"/>
              </a:tblGrid>
              <a:tr h="533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Projenin </a:t>
                      </a:r>
                      <a:r>
                        <a:rPr lang="tr-TR" sz="1400" b="1" baseline="0" dirty="0" smtClean="0">
                          <a:solidFill>
                            <a:schemeClr val="tx1"/>
                          </a:solidFill>
                        </a:rPr>
                        <a:t>Teknoloji Alanı</a:t>
                      </a:r>
                      <a:endParaRPr lang="tr-TR" sz="1400" b="1" dirty="0" smtClean="0">
                        <a:solidFill>
                          <a:schemeClr val="tx1"/>
                        </a:solidFill>
                      </a:endParaRPr>
                    </a:p>
                  </a:txBody>
                  <a:tcPr anchor="c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Asgari</a:t>
                      </a:r>
                      <a:r>
                        <a:rPr lang="tr-TR" sz="1400" b="1" baseline="0" dirty="0" smtClean="0">
                          <a:solidFill>
                            <a:schemeClr val="tx1"/>
                          </a:solidFill>
                        </a:rPr>
                        <a:t> KOBİ Sayısı</a:t>
                      </a:r>
                      <a:endParaRPr lang="tr-TR" sz="1400" b="1" dirty="0" smtClean="0">
                        <a:solidFill>
                          <a:schemeClr val="tx1"/>
                        </a:solidFill>
                      </a:endParaRPr>
                    </a:p>
                  </a:txBody>
                  <a:tcPr anchor="c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Her Bir Proje Ortağı İşletme İçin Destek Üst Limiti </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Toplam Üst Limit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rgbClr val="00B050"/>
                    </a:solidFill>
                  </a:tcPr>
                </a:tc>
              </a:tr>
              <a:tr h="14401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Yüksek</a:t>
                      </a:r>
                    </a:p>
                  </a:txBody>
                  <a:tcPr anchor="ctr">
                    <a:solidFill>
                      <a:schemeClr val="accent6">
                        <a:lumMod val="7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2</a:t>
                      </a:r>
                    </a:p>
                  </a:txBody>
                  <a:tcPr anchor="ctr">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600.000 TL        Geri Ödemesiz</a:t>
                      </a:r>
                    </a:p>
                  </a:txBody>
                  <a:tcPr>
                    <a:solidFill>
                      <a:schemeClr val="accent6">
                        <a:lumMod val="75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10.000.000 TL</a:t>
                      </a:r>
                    </a:p>
                  </a:txBody>
                  <a:tcPr>
                    <a:solidFill>
                      <a:schemeClr val="accent6">
                        <a:lumMod val="75000"/>
                      </a:schemeClr>
                    </a:solidFill>
                  </a:tcPr>
                </a:tc>
              </a:tr>
              <a:tr h="307936">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1.400.000 TL        Geri Ödemeli</a:t>
                      </a:r>
                    </a:p>
                  </a:txBody>
                  <a:tcPr>
                    <a:solidFill>
                      <a:schemeClr val="accent6">
                        <a:lumMod val="75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chemeClr val="accent4">
                        <a:lumMod val="60000"/>
                        <a:lumOff val="40000"/>
                      </a:schemeClr>
                    </a:solidFill>
                  </a:tcPr>
                </a:tc>
              </a:tr>
              <a:tr h="2971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Orta Yüksek</a:t>
                      </a:r>
                    </a:p>
                  </a:txBody>
                  <a:tcPr anchor="ctr">
                    <a:solidFill>
                      <a:schemeClr val="accent4">
                        <a:lumMod val="60000"/>
                        <a:lumOff val="4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3</a:t>
                      </a: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300.000 TL            Geri Ödemesiz</a:t>
                      </a:r>
                    </a:p>
                  </a:txBody>
                  <a:tcPr>
                    <a:solidFill>
                      <a:schemeClr val="accent4">
                        <a:lumMod val="60000"/>
                        <a:lumOff val="4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10.000.000 TL</a:t>
                      </a:r>
                    </a:p>
                  </a:txBody>
                  <a:tcPr>
                    <a:solidFill>
                      <a:schemeClr val="accent4">
                        <a:lumMod val="60000"/>
                        <a:lumOff val="40000"/>
                      </a:schemeClr>
                    </a:solidFill>
                  </a:tcPr>
                </a:tc>
              </a:tr>
              <a:tr h="297180">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700.000 TL            Geri Ödemeli</a:t>
                      </a:r>
                    </a:p>
                  </a:txBody>
                  <a:tcPr>
                    <a:solidFill>
                      <a:schemeClr val="accent4">
                        <a:lumMod val="60000"/>
                        <a:lumOff val="4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chemeClr val="accent4">
                        <a:lumMod val="60000"/>
                        <a:lumOff val="40000"/>
                      </a:schemeClr>
                    </a:solidFill>
                  </a:tcPr>
                </a:tc>
              </a:tr>
              <a:tr h="34515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Diğer Alanlar</a:t>
                      </a:r>
                    </a:p>
                    <a:p>
                      <a:pPr algn="l"/>
                      <a:endParaRPr lang="tr-TR" sz="1400" b="1" dirty="0">
                        <a:solidFill>
                          <a:schemeClr val="tx1"/>
                        </a:solidFill>
                      </a:endParaRPr>
                    </a:p>
                  </a:txBody>
                  <a:tcPr anchor="ctr">
                    <a:solidFill>
                      <a:srgbClr val="00BAD5"/>
                    </a:solidFill>
                  </a:tcPr>
                </a:tc>
                <a:tc rowSpan="2">
                  <a:txBody>
                    <a:bodyPr/>
                    <a:lstStyle/>
                    <a:p>
                      <a:pPr algn="l"/>
                      <a:r>
                        <a:rPr lang="tr-TR" sz="1400" b="1" dirty="0" smtClean="0">
                          <a:solidFill>
                            <a:schemeClr val="tx1"/>
                          </a:solidFill>
                        </a:rPr>
                        <a:t>5</a:t>
                      </a:r>
                      <a:endParaRPr lang="tr-TR" sz="1400" b="1" dirty="0">
                        <a:solidFill>
                          <a:schemeClr val="tx1"/>
                        </a:solidFill>
                      </a:endParaRPr>
                    </a:p>
                  </a:txBody>
                  <a:tcPr anchor="ctr">
                    <a:solidFill>
                      <a:srgbClr val="00BAD5"/>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225.000 TL             Geri Ödemesiz</a:t>
                      </a:r>
                    </a:p>
                  </a:txBody>
                  <a:tcPr>
                    <a:solidFill>
                      <a:srgbClr val="00BAD5"/>
                    </a:solidFill>
                  </a:tcPr>
                </a:tc>
                <a:tc row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5.000.000 TL</a:t>
                      </a:r>
                    </a:p>
                  </a:txBody>
                  <a:tcPr>
                    <a:solidFill>
                      <a:srgbClr val="00BAD5"/>
                    </a:solidFill>
                  </a:tcPr>
                </a:tc>
              </a:tr>
              <a:tr h="228192">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tr-TR" sz="1400" b="1" dirty="0" smtClean="0">
                          <a:solidFill>
                            <a:schemeClr val="tx1"/>
                          </a:solidFill>
                        </a:rPr>
                        <a:t>525.000 TL             Geri Ödemeli</a:t>
                      </a:r>
                    </a:p>
                  </a:txBody>
                  <a:tcPr>
                    <a:solidFill>
                      <a:srgbClr val="00BAD5"/>
                    </a:solidFill>
                  </a:tcPr>
                </a:tc>
                <a:tc vMerge="1">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tr-TR" sz="1400" b="1" dirty="0" smtClean="0">
                        <a:solidFill>
                          <a:schemeClr val="tx1"/>
                        </a:solidFill>
                      </a:endParaRPr>
                    </a:p>
                  </a:txBody>
                  <a:tcPr>
                    <a:solidFill>
                      <a:schemeClr val="accent4">
                        <a:lumMod val="60000"/>
                        <a:lumOff val="40000"/>
                      </a:schemeClr>
                    </a:solidFill>
                  </a:tcPr>
                </a:tc>
              </a:tr>
            </a:tbl>
          </a:graphicData>
        </a:graphic>
      </p:graphicFrame>
      <p:sp>
        <p:nvSpPr>
          <p:cNvPr id="10" name="Dikdörtgen 9"/>
          <p:cNvSpPr/>
          <p:nvPr/>
        </p:nvSpPr>
        <p:spPr>
          <a:xfrm>
            <a:off x="303016" y="6427122"/>
            <a:ext cx="8208912" cy="369332"/>
          </a:xfrm>
          <a:prstGeom prst="rect">
            <a:avLst/>
          </a:prstGeom>
        </p:spPr>
        <p:txBody>
          <a:bodyPr wrap="square">
            <a:spAutoFit/>
          </a:bodyPr>
          <a:lstStyle/>
          <a:p>
            <a:r>
              <a:rPr lang="tr-TR" b="1" dirty="0">
                <a:solidFill>
                  <a:srgbClr val="FF0000"/>
                </a:solidFill>
              </a:rPr>
              <a:t>*</a:t>
            </a:r>
            <a:r>
              <a:rPr lang="tr-TR" b="1" dirty="0">
                <a:solidFill>
                  <a:schemeClr val="accent1">
                    <a:lumMod val="75000"/>
                  </a:schemeClr>
                </a:solidFill>
              </a:rPr>
              <a:t> </a:t>
            </a:r>
            <a:r>
              <a:rPr lang="tr-TR" sz="1400" b="1" dirty="0">
                <a:solidFill>
                  <a:srgbClr val="FF0000"/>
                </a:solidFill>
              </a:rPr>
              <a:t>Büyük işletme ile işbirliği yapılması durumunda asgari KOBİ sayısı 1 (bir)’</a:t>
            </a:r>
            <a:r>
              <a:rPr lang="tr-TR" sz="1400" b="1" dirty="0" err="1">
                <a:solidFill>
                  <a:srgbClr val="FF0000"/>
                </a:solidFill>
              </a:rPr>
              <a:t>dir</a:t>
            </a:r>
            <a:r>
              <a:rPr lang="tr-TR" sz="1400" b="1" dirty="0">
                <a:solidFill>
                  <a:srgbClr val="FF0000"/>
                </a:solidFill>
              </a:rPr>
              <a:t>. </a:t>
            </a:r>
          </a:p>
        </p:txBody>
      </p:sp>
      <p:sp>
        <p:nvSpPr>
          <p:cNvPr id="14" name="Dikdörtgen 13"/>
          <p:cNvSpPr/>
          <p:nvPr/>
        </p:nvSpPr>
        <p:spPr>
          <a:xfrm>
            <a:off x="3347864" y="3488308"/>
            <a:ext cx="3551421" cy="461665"/>
          </a:xfrm>
          <a:prstGeom prst="rect">
            <a:avLst/>
          </a:prstGeom>
        </p:spPr>
        <p:txBody>
          <a:bodyPr wrap="none">
            <a:spAutoFit/>
          </a:bodyPr>
          <a:lstStyle/>
          <a:p>
            <a:r>
              <a:rPr lang="tr-TR" dirty="0" smtClean="0"/>
              <a:t> </a:t>
            </a:r>
            <a:r>
              <a:rPr lang="tr-TR" sz="2400" b="1" dirty="0" smtClean="0">
                <a:solidFill>
                  <a:srgbClr val="FF0000"/>
                </a:solidFill>
              </a:rPr>
              <a:t>PROJE ORTAKLIĞI MODELİ</a:t>
            </a:r>
            <a:endParaRPr lang="tr-TR" sz="2400" b="1" dirty="0">
              <a:solidFill>
                <a:srgbClr val="FF0000"/>
              </a:solidFill>
            </a:endParaRPr>
          </a:p>
        </p:txBody>
      </p:sp>
    </p:spTree>
    <p:extLst>
      <p:ext uri="{BB962C8B-B14F-4D97-AF65-F5344CB8AC3E}">
        <p14:creationId xmlns:p14="http://schemas.microsoft.com/office/powerpoint/2010/main" val="4229633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5947"/>
            <a:ext cx="720080" cy="507913"/>
          </a:xfrm>
          <a:prstGeom prst="rect">
            <a:avLst/>
          </a:prstGeom>
          <a:noFill/>
          <a:ln w="9525">
            <a:noFill/>
            <a:miter lim="800000"/>
            <a:headEnd/>
            <a:tailEnd/>
          </a:ln>
        </p:spPr>
      </p:pic>
      <p:sp>
        <p:nvSpPr>
          <p:cNvPr id="6" name="3 Metin kutusu"/>
          <p:cNvSpPr txBox="1"/>
          <p:nvPr/>
        </p:nvSpPr>
        <p:spPr>
          <a:xfrm>
            <a:off x="426421" y="175947"/>
            <a:ext cx="7632848" cy="523220"/>
          </a:xfrm>
          <a:prstGeom prst="rect">
            <a:avLst/>
          </a:prstGeom>
          <a:noFill/>
        </p:spPr>
        <p:txBody>
          <a:bodyPr wrap="square" rtlCol="0">
            <a:spAutoFit/>
          </a:bodyPr>
          <a:lstStyle/>
          <a:p>
            <a:pPr algn="ctr"/>
            <a:r>
              <a:rPr lang="tr-TR" sz="2800" b="1" dirty="0" smtClean="0">
                <a:solidFill>
                  <a:srgbClr val="00BAD9"/>
                </a:solidFill>
              </a:rPr>
              <a:t>İŞBİRLİĞİ DESTEK </a:t>
            </a:r>
            <a:r>
              <a:rPr lang="tr-TR" sz="2800" b="1" dirty="0">
                <a:solidFill>
                  <a:srgbClr val="00BAD9"/>
                </a:solidFill>
              </a:rPr>
              <a:t>PROGRAMI </a:t>
            </a:r>
          </a:p>
        </p:txBody>
      </p:sp>
      <p:sp>
        <p:nvSpPr>
          <p:cNvPr id="2" name="Dikdörtgen 1"/>
          <p:cNvSpPr/>
          <p:nvPr/>
        </p:nvSpPr>
        <p:spPr>
          <a:xfrm>
            <a:off x="971600" y="725111"/>
            <a:ext cx="3427990" cy="369332"/>
          </a:xfrm>
          <a:prstGeom prst="rect">
            <a:avLst/>
          </a:prstGeom>
        </p:spPr>
        <p:txBody>
          <a:bodyPr wrap="none">
            <a:spAutoFit/>
          </a:bodyPr>
          <a:lstStyle/>
          <a:p>
            <a:r>
              <a:rPr lang="tr-TR" b="1" u="sng" dirty="0" smtClean="0">
                <a:solidFill>
                  <a:srgbClr val="006597"/>
                </a:solidFill>
              </a:rPr>
              <a:t>DESTEKLENECEK PROJE GİDERLERİ</a:t>
            </a:r>
            <a:endParaRPr lang="tr-TR" b="1" u="sng" dirty="0">
              <a:solidFill>
                <a:srgbClr val="006597"/>
              </a:solidFill>
            </a:endParaRPr>
          </a:p>
        </p:txBody>
      </p:sp>
      <p:sp>
        <p:nvSpPr>
          <p:cNvPr id="7" name="Dikdörtgen 6"/>
          <p:cNvSpPr/>
          <p:nvPr/>
        </p:nvSpPr>
        <p:spPr>
          <a:xfrm>
            <a:off x="683567" y="1184052"/>
            <a:ext cx="7992889" cy="4524315"/>
          </a:xfrm>
          <a:prstGeom prst="rect">
            <a:avLst/>
          </a:prstGeom>
        </p:spPr>
        <p:txBody>
          <a:bodyPr wrap="square">
            <a:spAutoFit/>
          </a:bodyPr>
          <a:lstStyle/>
          <a:p>
            <a:pPr marL="342900" indent="-342900">
              <a:buAutoNum type="alphaLcParenR"/>
            </a:pPr>
            <a:r>
              <a:rPr lang="tr-TR" dirty="0" smtClean="0"/>
              <a:t>Personel,</a:t>
            </a:r>
          </a:p>
          <a:p>
            <a:pPr marL="342900" indent="-342900">
              <a:buAutoNum type="alphaLcParenR"/>
            </a:pPr>
            <a:endParaRPr lang="tr-TR" dirty="0"/>
          </a:p>
          <a:p>
            <a:r>
              <a:rPr lang="tr-TR" dirty="0"/>
              <a:t>b) Makine, teçhizat ve kalıp</a:t>
            </a:r>
            <a:r>
              <a:rPr lang="tr-TR" dirty="0" smtClean="0"/>
              <a:t>,</a:t>
            </a:r>
          </a:p>
          <a:p>
            <a:endParaRPr lang="tr-TR" dirty="0"/>
          </a:p>
          <a:p>
            <a:r>
              <a:rPr lang="tr-TR" dirty="0"/>
              <a:t>c) Hammadde ve malzeme</a:t>
            </a:r>
            <a:r>
              <a:rPr lang="tr-TR" dirty="0" smtClean="0"/>
              <a:t>,</a:t>
            </a:r>
          </a:p>
          <a:p>
            <a:endParaRPr lang="tr-TR" dirty="0"/>
          </a:p>
          <a:p>
            <a:r>
              <a:rPr lang="tr-TR" dirty="0"/>
              <a:t>ç) Yazılım</a:t>
            </a:r>
            <a:r>
              <a:rPr lang="tr-TR" dirty="0" smtClean="0"/>
              <a:t>,</a:t>
            </a:r>
          </a:p>
          <a:p>
            <a:endParaRPr lang="tr-TR" dirty="0"/>
          </a:p>
          <a:p>
            <a:r>
              <a:rPr lang="tr-TR" dirty="0" smtClean="0"/>
              <a:t>d) </a:t>
            </a:r>
            <a:r>
              <a:rPr lang="tr-TR" dirty="0"/>
              <a:t>Hizmet alımı</a:t>
            </a:r>
            <a:r>
              <a:rPr lang="tr-TR" dirty="0" smtClean="0"/>
              <a:t>,</a:t>
            </a:r>
          </a:p>
          <a:p>
            <a:endParaRPr lang="tr-TR" dirty="0"/>
          </a:p>
          <a:p>
            <a:r>
              <a:rPr lang="tr-TR" dirty="0"/>
              <a:t>e</a:t>
            </a:r>
            <a:r>
              <a:rPr lang="tr-TR" dirty="0" smtClean="0"/>
              <a:t>) </a:t>
            </a:r>
            <a:r>
              <a:rPr lang="tr-TR" dirty="0"/>
              <a:t>Diğer proje </a:t>
            </a:r>
            <a:r>
              <a:rPr lang="tr-TR" dirty="0" smtClean="0"/>
              <a:t>giderleri</a:t>
            </a:r>
          </a:p>
          <a:p>
            <a:endParaRPr lang="tr-TR" dirty="0"/>
          </a:p>
          <a:p>
            <a:pPr marL="285750" indent="-285750" algn="just">
              <a:buFont typeface="Wingdings" panose="05000000000000000000" pitchFamily="2" charset="2"/>
              <a:buChar char="q"/>
            </a:pPr>
            <a:r>
              <a:rPr lang="tr-TR" dirty="0" smtClean="0">
                <a:solidFill>
                  <a:srgbClr val="FF0000"/>
                </a:solidFill>
              </a:rPr>
              <a:t> Bina </a:t>
            </a:r>
            <a:r>
              <a:rPr lang="tr-TR" dirty="0">
                <a:solidFill>
                  <a:srgbClr val="FF0000"/>
                </a:solidFill>
              </a:rPr>
              <a:t>inşaat, tadilat, gayrimenkul alım, tefrişat, taşıt aracı alım ve kiralama, enerji, su</a:t>
            </a:r>
            <a:r>
              <a:rPr lang="tr-TR" dirty="0" smtClean="0">
                <a:solidFill>
                  <a:srgbClr val="FF0000"/>
                </a:solidFill>
              </a:rPr>
              <a:t>, haberleşme </a:t>
            </a:r>
            <a:r>
              <a:rPr lang="tr-TR" dirty="0">
                <a:solidFill>
                  <a:srgbClr val="FF0000"/>
                </a:solidFill>
              </a:rPr>
              <a:t>ve finansman giderleri, vergi, resim ve harçlar, sosyal güvenlik </a:t>
            </a:r>
            <a:r>
              <a:rPr lang="tr-TR" dirty="0" smtClean="0">
                <a:solidFill>
                  <a:srgbClr val="FF0000"/>
                </a:solidFill>
              </a:rPr>
              <a:t>Primleri</a:t>
            </a:r>
            <a:r>
              <a:rPr lang="tr-TR" dirty="0">
                <a:solidFill>
                  <a:srgbClr val="FF0000"/>
                </a:solidFill>
              </a:rPr>
              <a:t>, proje ile </a:t>
            </a:r>
            <a:r>
              <a:rPr lang="tr-TR" dirty="0" smtClean="0">
                <a:solidFill>
                  <a:srgbClr val="FF0000"/>
                </a:solidFill>
              </a:rPr>
              <a:t>ilgili olmayan </a:t>
            </a:r>
            <a:r>
              <a:rPr lang="tr-TR" dirty="0">
                <a:solidFill>
                  <a:srgbClr val="FF0000"/>
                </a:solidFill>
              </a:rPr>
              <a:t>personel giderleri ve proje ile ilişkilendirilmemiş diğer giderler desteklenmez.</a:t>
            </a:r>
          </a:p>
        </p:txBody>
      </p:sp>
    </p:spTree>
    <p:extLst>
      <p:ext uri="{BB962C8B-B14F-4D97-AF65-F5344CB8AC3E}">
        <p14:creationId xmlns:p14="http://schemas.microsoft.com/office/powerpoint/2010/main" val="2988928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4" name="1 Başlık"/>
          <p:cNvSpPr>
            <a:spLocks noGrp="1"/>
          </p:cNvSpPr>
          <p:nvPr>
            <p:ph type="ctrTitle"/>
          </p:nvPr>
        </p:nvSpPr>
        <p:spPr>
          <a:xfrm>
            <a:off x="685800" y="2122540"/>
            <a:ext cx="7772400" cy="1464580"/>
          </a:xfrm>
        </p:spPr>
        <p:txBody>
          <a:bodyPr/>
          <a:lstStyle/>
          <a:p>
            <a:pPr eaLnBrk="1" hangingPunct="1"/>
            <a:r>
              <a:rPr lang="tr-TR" dirty="0" smtClean="0"/>
              <a:t> </a:t>
            </a:r>
          </a:p>
        </p:txBody>
      </p:sp>
      <p:sp>
        <p:nvSpPr>
          <p:cNvPr id="18436" name="6 Metin kutusu"/>
          <p:cNvSpPr txBox="1">
            <a:spLocks noChangeArrowheads="1"/>
          </p:cNvSpPr>
          <p:nvPr/>
        </p:nvSpPr>
        <p:spPr bwMode="auto">
          <a:xfrm>
            <a:off x="1151545" y="2024978"/>
            <a:ext cx="7836881" cy="954107"/>
          </a:xfrm>
          <a:prstGeom prst="rect">
            <a:avLst/>
          </a:prstGeom>
          <a:noFill/>
          <a:ln w="9525">
            <a:noFill/>
            <a:miter lim="800000"/>
            <a:headEnd/>
            <a:tailEnd/>
          </a:ln>
        </p:spPr>
        <p:txBody>
          <a:bodyPr wrap="square">
            <a:spAutoFit/>
          </a:bodyPr>
          <a:lstStyle/>
          <a:p>
            <a:pPr algn="ctr"/>
            <a:r>
              <a:rPr lang="tr-TR" sz="2800" b="1" dirty="0" smtClean="0">
                <a:solidFill>
                  <a:prstClr val="black"/>
                </a:solidFill>
              </a:rPr>
              <a:t>GİRİŞİMCİLİĞİ GELİŞTİRME </a:t>
            </a:r>
            <a:r>
              <a:rPr lang="tr-TR" sz="2800" b="1" dirty="0">
                <a:solidFill>
                  <a:prstClr val="black"/>
                </a:solidFill>
              </a:rPr>
              <a:t>DESTEK PROGRAMI </a:t>
            </a:r>
            <a:br>
              <a:rPr lang="tr-TR" sz="2800" b="1" dirty="0">
                <a:solidFill>
                  <a:prstClr val="black"/>
                </a:solidFill>
              </a:rPr>
            </a:br>
            <a:r>
              <a:rPr lang="tr-TR" sz="2800" b="1" dirty="0" smtClean="0">
                <a:solidFill>
                  <a:prstClr val="black"/>
                </a:solidFill>
              </a:rPr>
              <a:t>YENİ GİRİŞİMCİ PROGRAMI</a:t>
            </a:r>
            <a:endParaRPr lang="tr-TR" sz="2800" b="1" dirty="0">
              <a:solidFill>
                <a:prstClr val="black"/>
              </a:solidFill>
            </a:endParaRPr>
          </a:p>
        </p:txBody>
      </p:sp>
      <p:sp>
        <p:nvSpPr>
          <p:cNvPr id="18437" name="7 Metin kutusu"/>
          <p:cNvSpPr txBox="1">
            <a:spLocks noChangeArrowheads="1"/>
          </p:cNvSpPr>
          <p:nvPr/>
        </p:nvSpPr>
        <p:spPr bwMode="auto">
          <a:xfrm>
            <a:off x="2374900" y="3409973"/>
            <a:ext cx="6769100" cy="337300"/>
          </a:xfrm>
          <a:prstGeom prst="rect">
            <a:avLst/>
          </a:prstGeom>
          <a:noFill/>
          <a:ln w="9525">
            <a:noFill/>
            <a:miter lim="800000"/>
            <a:headEnd/>
            <a:tailEnd/>
          </a:ln>
        </p:spPr>
        <p:txBody>
          <a:bodyPr>
            <a:spAutoFit/>
          </a:bodyPr>
          <a:lstStyle/>
          <a:p>
            <a:pPr algn="r"/>
            <a:r>
              <a:rPr lang="tr-TR" sz="1600" b="1" dirty="0">
                <a:solidFill>
                  <a:srgbClr val="FFFFFF"/>
                </a:solidFill>
                <a:latin typeface="Arial" charset="0"/>
                <a:cs typeface="Arial" charset="0"/>
              </a:rPr>
              <a:t> </a:t>
            </a:r>
          </a:p>
        </p:txBody>
      </p:sp>
    </p:spTree>
    <p:extLst>
      <p:ext uri="{BB962C8B-B14F-4D97-AF65-F5344CB8AC3E}">
        <p14:creationId xmlns:p14="http://schemas.microsoft.com/office/powerpoint/2010/main" val="3850030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175940"/>
            <a:ext cx="6900882" cy="856621"/>
          </a:xfrm>
        </p:spPr>
        <p:txBody>
          <a:bodyPr/>
          <a:lstStyle/>
          <a:p>
            <a:r>
              <a:rPr lang="tr-TR" sz="3200" b="1" dirty="0">
                <a:solidFill>
                  <a:srgbClr val="00BAD5"/>
                </a:solidFill>
                <a:latin typeface="Calibri" pitchFamily="34" charset="0"/>
                <a:ea typeface="ヒラギノ角ゴ Pro W3" pitchFamily="1" charset="-128"/>
              </a:rPr>
              <a:t>YENİ GİRİŞİMCİ PROGRAMI</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33</a:t>
            </a:fld>
            <a:endParaRPr lang="tr-TR"/>
          </a:p>
        </p:txBody>
      </p:sp>
      <p:sp>
        <p:nvSpPr>
          <p:cNvPr id="17" name="Dikdörtgen 16"/>
          <p:cNvSpPr/>
          <p:nvPr/>
        </p:nvSpPr>
        <p:spPr>
          <a:xfrm>
            <a:off x="592577" y="1221486"/>
            <a:ext cx="7867856" cy="2031325"/>
          </a:xfrm>
          <a:prstGeom prst="rect">
            <a:avLst/>
          </a:prstGeom>
        </p:spPr>
        <p:txBody>
          <a:bodyPr wrap="square">
            <a:spAutoFit/>
          </a:bodyPr>
          <a:lstStyle/>
          <a:p>
            <a:r>
              <a:rPr lang="tr-TR" b="1" dirty="0" smtClean="0">
                <a:solidFill>
                  <a:prstClr val="black"/>
                </a:solidFill>
              </a:rPr>
              <a:t>Amaç :</a:t>
            </a:r>
            <a:r>
              <a:rPr lang="tr-TR" dirty="0" smtClean="0">
                <a:solidFill>
                  <a:prstClr val="black"/>
                </a:solidFill>
              </a:rPr>
              <a:t>  - Yeni </a:t>
            </a:r>
            <a:r>
              <a:rPr lang="tr-TR" dirty="0">
                <a:solidFill>
                  <a:prstClr val="black"/>
                </a:solidFill>
              </a:rPr>
              <a:t>işletmelerin kurulmasını ve sürdürülmesini sağlamak </a:t>
            </a:r>
            <a:r>
              <a:rPr lang="tr-TR" dirty="0" smtClean="0">
                <a:solidFill>
                  <a:prstClr val="black"/>
                </a:solidFill>
              </a:rPr>
              <a:t>,</a:t>
            </a:r>
            <a:endParaRPr lang="tr-TR" dirty="0">
              <a:solidFill>
                <a:prstClr val="black"/>
              </a:solidFill>
            </a:endParaRPr>
          </a:p>
          <a:p>
            <a:pPr algn="just"/>
            <a:r>
              <a:rPr lang="tr-TR" dirty="0" smtClean="0">
                <a:solidFill>
                  <a:prstClr val="black"/>
                </a:solidFill>
              </a:rPr>
              <a:t>               - Yeni </a:t>
            </a:r>
            <a:r>
              <a:rPr lang="tr-TR" dirty="0">
                <a:solidFill>
                  <a:prstClr val="black"/>
                </a:solidFill>
              </a:rPr>
              <a:t>kurulan işletmelerin en kırılgan oldukları dönemde hayatta </a:t>
            </a:r>
            <a:r>
              <a:rPr lang="tr-TR" dirty="0" smtClean="0">
                <a:solidFill>
                  <a:prstClr val="black"/>
                </a:solidFill>
              </a:rPr>
              <a:t>kalma</a:t>
            </a:r>
          </a:p>
          <a:p>
            <a:r>
              <a:rPr lang="tr-TR" dirty="0">
                <a:solidFill>
                  <a:prstClr val="black"/>
                </a:solidFill>
              </a:rPr>
              <a:t>                 oranının arttırılmasına katkı </a:t>
            </a:r>
            <a:r>
              <a:rPr lang="tr-TR" dirty="0" smtClean="0">
                <a:solidFill>
                  <a:prstClr val="black"/>
                </a:solidFill>
              </a:rPr>
              <a:t>sağlamak.</a:t>
            </a:r>
          </a:p>
          <a:p>
            <a:endParaRPr lang="tr-TR" dirty="0" smtClean="0">
              <a:solidFill>
                <a:prstClr val="black"/>
              </a:solidFill>
            </a:endParaRPr>
          </a:p>
          <a:p>
            <a:r>
              <a:rPr lang="tr-TR" dirty="0" smtClean="0">
                <a:solidFill>
                  <a:prstClr val="black"/>
                </a:solidFill>
              </a:rPr>
              <a:t>Yeni Girişimci Programı iki alt Programdan oluşur.</a:t>
            </a:r>
          </a:p>
          <a:p>
            <a:endParaRPr lang="tr-TR" dirty="0" smtClean="0">
              <a:solidFill>
                <a:prstClr val="black"/>
              </a:solidFill>
            </a:endParaRPr>
          </a:p>
          <a:p>
            <a:endParaRPr lang="tr-TR" dirty="0">
              <a:solidFill>
                <a:prstClr val="black"/>
              </a:solidFill>
            </a:endParaRPr>
          </a:p>
        </p:txBody>
      </p:sp>
      <p:grpSp>
        <p:nvGrpSpPr>
          <p:cNvPr id="3" name="Grup 2"/>
          <p:cNvGrpSpPr/>
          <p:nvPr/>
        </p:nvGrpSpPr>
        <p:grpSpPr>
          <a:xfrm>
            <a:off x="1283977" y="3225908"/>
            <a:ext cx="6650428" cy="2186193"/>
            <a:chOff x="1283977" y="3225908"/>
            <a:chExt cx="6650428" cy="2186193"/>
          </a:xfrm>
        </p:grpSpPr>
        <p:sp>
          <p:nvSpPr>
            <p:cNvPr id="20" name="Yuvarlatılmış Dikdörtgen 19"/>
            <p:cNvSpPr/>
            <p:nvPr/>
          </p:nvSpPr>
          <p:spPr>
            <a:xfrm>
              <a:off x="1691679" y="3344292"/>
              <a:ext cx="6192687" cy="6510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black"/>
                  </a:solidFill>
                </a:rPr>
                <a:t>Geleneksel Girişimci Programı   </a:t>
              </a:r>
              <a:endParaRPr lang="tr-TR" dirty="0">
                <a:solidFill>
                  <a:prstClr val="black"/>
                </a:solidFill>
              </a:endParaRPr>
            </a:p>
          </p:txBody>
        </p:sp>
        <p:sp>
          <p:nvSpPr>
            <p:cNvPr id="21" name="Yuvarlatılmış Dikdörtgen 20"/>
            <p:cNvSpPr/>
            <p:nvPr/>
          </p:nvSpPr>
          <p:spPr>
            <a:xfrm>
              <a:off x="1711812" y="4588529"/>
              <a:ext cx="6222593" cy="73114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black"/>
                  </a:solidFill>
                </a:rPr>
                <a:t>İleri Girişimci Programı   </a:t>
              </a:r>
              <a:endParaRPr lang="tr-TR" dirty="0">
                <a:solidFill>
                  <a:prstClr val="black"/>
                </a:solidFill>
              </a:endParaRPr>
            </a:p>
          </p:txBody>
        </p:sp>
        <p:sp>
          <p:nvSpPr>
            <p:cNvPr id="22" name="Oval 21"/>
            <p:cNvSpPr/>
            <p:nvPr/>
          </p:nvSpPr>
          <p:spPr>
            <a:xfrm>
              <a:off x="1283977" y="3225908"/>
              <a:ext cx="1021423" cy="88777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a:t>
              </a:r>
            </a:p>
          </p:txBody>
        </p:sp>
        <p:sp>
          <p:nvSpPr>
            <p:cNvPr id="23" name="Oval 22"/>
            <p:cNvSpPr/>
            <p:nvPr/>
          </p:nvSpPr>
          <p:spPr>
            <a:xfrm>
              <a:off x="1294963" y="4496099"/>
              <a:ext cx="999450" cy="91600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p>
          </p:txBody>
        </p:sp>
      </p:grpSp>
    </p:spTree>
    <p:extLst>
      <p:ext uri="{BB962C8B-B14F-4D97-AF65-F5344CB8AC3E}">
        <p14:creationId xmlns:p14="http://schemas.microsoft.com/office/powerpoint/2010/main" val="25820082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175940"/>
            <a:ext cx="6900882" cy="856621"/>
          </a:xfrm>
        </p:spPr>
        <p:txBody>
          <a:bodyPr/>
          <a:lstStyle/>
          <a:p>
            <a:r>
              <a:rPr lang="tr-TR" sz="3200" b="1" dirty="0">
                <a:solidFill>
                  <a:srgbClr val="00BAD5"/>
                </a:solidFill>
                <a:latin typeface="Calibri" pitchFamily="34" charset="0"/>
                <a:ea typeface="ヒラギノ角ゴ Pro W3" pitchFamily="1" charset="-128"/>
              </a:rPr>
              <a:t>Geleneksel Girişimci 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34</a:t>
            </a:fld>
            <a:endParaRPr lang="tr-TR" dirty="0"/>
          </a:p>
        </p:txBody>
      </p:sp>
      <p:sp>
        <p:nvSpPr>
          <p:cNvPr id="4" name="Dikdörtgen 3"/>
          <p:cNvSpPr/>
          <p:nvPr/>
        </p:nvSpPr>
        <p:spPr>
          <a:xfrm>
            <a:off x="353548" y="1030324"/>
            <a:ext cx="8250899" cy="861774"/>
          </a:xfrm>
          <a:prstGeom prst="rect">
            <a:avLst/>
          </a:prstGeom>
        </p:spPr>
        <p:txBody>
          <a:bodyPr wrap="square">
            <a:spAutoFit/>
          </a:bodyPr>
          <a:lstStyle/>
          <a:p>
            <a:pPr algn="just"/>
            <a:r>
              <a:rPr lang="tr-TR" sz="1700" b="1" dirty="0" smtClean="0">
                <a:solidFill>
                  <a:prstClr val="black"/>
                </a:solidFill>
              </a:rPr>
              <a:t>Hedef :</a:t>
            </a:r>
            <a:r>
              <a:rPr lang="tr-TR" sz="1700" dirty="0" smtClean="0">
                <a:solidFill>
                  <a:prstClr val="black"/>
                </a:solidFill>
              </a:rPr>
              <a:t> İşletmeleri </a:t>
            </a:r>
            <a:r>
              <a:rPr lang="tr-TR" sz="1700" dirty="0">
                <a:solidFill>
                  <a:prstClr val="black"/>
                </a:solidFill>
              </a:rPr>
              <a:t>kuruluş yıllarında desteklemek ve bu işletmelerde istihdamı teşvik </a:t>
            </a:r>
            <a:r>
              <a:rPr lang="tr-TR" sz="1700" dirty="0" smtClean="0">
                <a:solidFill>
                  <a:prstClr val="black"/>
                </a:solidFill>
              </a:rPr>
              <a:t>etmek</a:t>
            </a:r>
          </a:p>
          <a:p>
            <a:pPr algn="just"/>
            <a:endParaRPr lang="tr-TR" sz="1700" dirty="0">
              <a:solidFill>
                <a:prstClr val="black"/>
              </a:solidFill>
            </a:endParaRPr>
          </a:p>
          <a:p>
            <a:pPr algn="just"/>
            <a:r>
              <a:rPr lang="tr-TR" sz="1600" b="1" dirty="0">
                <a:solidFill>
                  <a:prstClr val="black"/>
                </a:solidFill>
              </a:rPr>
              <a:t>Geleneksel Girişimci Eğitimini tamamlamış olan girişimcinin kurduğu işletme başvurabilir.</a:t>
            </a:r>
            <a:endParaRPr lang="tr-TR" sz="1700" b="1" dirty="0">
              <a:solidFill>
                <a:prstClr val="black"/>
              </a:solidFill>
            </a:endParaRPr>
          </a:p>
        </p:txBody>
      </p:sp>
      <p:grpSp>
        <p:nvGrpSpPr>
          <p:cNvPr id="7" name="Grup 6"/>
          <p:cNvGrpSpPr/>
          <p:nvPr/>
        </p:nvGrpSpPr>
        <p:grpSpPr>
          <a:xfrm>
            <a:off x="558141" y="2063764"/>
            <a:ext cx="8502048" cy="3893199"/>
            <a:chOff x="558141" y="2063764"/>
            <a:chExt cx="8502048" cy="3893199"/>
          </a:xfrm>
        </p:grpSpPr>
        <p:sp>
          <p:nvSpPr>
            <p:cNvPr id="3" name="Yuvarlatılmış Dikdörtgen 2"/>
            <p:cNvSpPr/>
            <p:nvPr/>
          </p:nvSpPr>
          <p:spPr>
            <a:xfrm>
              <a:off x="2190026" y="2362228"/>
              <a:ext cx="6808011" cy="70973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prstClr val="black"/>
                  </a:solidFill>
                </a:rPr>
                <a:t>Gerçek </a:t>
              </a:r>
              <a:r>
                <a:rPr lang="tr-TR" sz="1600" dirty="0">
                  <a:solidFill>
                    <a:prstClr val="black"/>
                  </a:solidFill>
                </a:rPr>
                <a:t>kişi </a:t>
              </a:r>
              <a:r>
                <a:rPr lang="tr-TR" sz="1600" dirty="0" smtClean="0">
                  <a:solidFill>
                    <a:prstClr val="black"/>
                  </a:solidFill>
                </a:rPr>
                <a:t>işletme </a:t>
              </a:r>
              <a:r>
                <a:rPr lang="tr-TR" sz="1600" dirty="0">
                  <a:solidFill>
                    <a:prstClr val="black"/>
                  </a:solidFill>
                </a:rPr>
                <a:t>5.000 </a:t>
              </a:r>
              <a:r>
                <a:rPr lang="tr-TR" sz="1600" dirty="0" smtClean="0">
                  <a:solidFill>
                    <a:prstClr val="black"/>
                  </a:solidFill>
                </a:rPr>
                <a:t>TL </a:t>
              </a:r>
            </a:p>
            <a:p>
              <a:pPr algn="ctr"/>
              <a:r>
                <a:rPr lang="tr-TR" sz="1600" dirty="0" smtClean="0">
                  <a:solidFill>
                    <a:prstClr val="black"/>
                  </a:solidFill>
                </a:rPr>
                <a:t>Sermaye </a:t>
              </a:r>
              <a:r>
                <a:rPr lang="tr-TR" sz="1600" dirty="0">
                  <a:solidFill>
                    <a:prstClr val="black"/>
                  </a:solidFill>
                </a:rPr>
                <a:t>şirketi </a:t>
              </a:r>
              <a:r>
                <a:rPr lang="tr-TR" sz="1600" dirty="0" smtClean="0">
                  <a:solidFill>
                    <a:prstClr val="black"/>
                  </a:solidFill>
                </a:rPr>
                <a:t>işletme </a:t>
              </a:r>
              <a:r>
                <a:rPr lang="tr-TR" sz="1600" dirty="0">
                  <a:solidFill>
                    <a:prstClr val="black"/>
                  </a:solidFill>
                </a:rPr>
                <a:t>10.000 TL</a:t>
              </a:r>
            </a:p>
          </p:txBody>
        </p:sp>
        <p:sp>
          <p:nvSpPr>
            <p:cNvPr id="6" name="Oval 5"/>
            <p:cNvSpPr/>
            <p:nvPr/>
          </p:nvSpPr>
          <p:spPr>
            <a:xfrm>
              <a:off x="558141" y="2063764"/>
              <a:ext cx="1610795" cy="133592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prstClr val="white"/>
                  </a:solidFill>
                </a:rPr>
                <a:t>Kuruluş Desteği</a:t>
              </a:r>
              <a:endParaRPr lang="tr-TR" sz="1600" dirty="0">
                <a:solidFill>
                  <a:prstClr val="white"/>
                </a:solidFill>
              </a:endParaRPr>
            </a:p>
          </p:txBody>
        </p:sp>
        <p:sp>
          <p:nvSpPr>
            <p:cNvPr id="5" name="Yuvarlatılmış Dikdörtgen 4"/>
            <p:cNvSpPr/>
            <p:nvPr/>
          </p:nvSpPr>
          <p:spPr>
            <a:xfrm>
              <a:off x="2168936" y="3945942"/>
              <a:ext cx="3429765" cy="131034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rPr>
                <a:t>Birinci </a:t>
              </a:r>
              <a:r>
                <a:rPr lang="tr-TR" sz="1600" b="1" dirty="0" smtClean="0">
                  <a:solidFill>
                    <a:prstClr val="black"/>
                  </a:solidFill>
                </a:rPr>
                <a:t>Performans Dönemi</a:t>
              </a:r>
            </a:p>
            <a:p>
              <a:r>
                <a:rPr lang="tr-TR" sz="1600" dirty="0" smtClean="0">
                  <a:solidFill>
                    <a:prstClr val="black"/>
                  </a:solidFill>
                </a:rPr>
                <a:t>- </a:t>
              </a:r>
              <a:r>
                <a:rPr lang="tr-TR" sz="1600" dirty="0">
                  <a:solidFill>
                    <a:prstClr val="black"/>
                  </a:solidFill>
                </a:rPr>
                <a:t>180-539 </a:t>
              </a:r>
              <a:r>
                <a:rPr lang="tr-TR" sz="1600" dirty="0" smtClean="0">
                  <a:solidFill>
                    <a:prstClr val="black"/>
                  </a:solidFill>
                </a:rPr>
                <a:t>gün ise 5.000 TL</a:t>
              </a:r>
              <a:endParaRPr lang="tr-TR" sz="1600" dirty="0">
                <a:solidFill>
                  <a:prstClr val="black"/>
                </a:solidFill>
              </a:endParaRPr>
            </a:p>
            <a:p>
              <a:r>
                <a:rPr lang="tr-TR" sz="1600" dirty="0">
                  <a:solidFill>
                    <a:prstClr val="black"/>
                  </a:solidFill>
                </a:rPr>
                <a:t>- 540-1079 gün ise </a:t>
              </a:r>
              <a:r>
                <a:rPr lang="tr-TR" sz="1600" dirty="0" smtClean="0">
                  <a:solidFill>
                    <a:prstClr val="black"/>
                  </a:solidFill>
                </a:rPr>
                <a:t>10.000 TL</a:t>
              </a:r>
              <a:endParaRPr lang="tr-TR" sz="1600" dirty="0">
                <a:solidFill>
                  <a:prstClr val="black"/>
                </a:solidFill>
              </a:endParaRPr>
            </a:p>
            <a:p>
              <a:r>
                <a:rPr lang="tr-TR" sz="1600" dirty="0">
                  <a:solidFill>
                    <a:prstClr val="black"/>
                  </a:solidFill>
                </a:rPr>
                <a:t>- 1080 ve üstü gün ise </a:t>
              </a:r>
              <a:r>
                <a:rPr lang="tr-TR" sz="1600" dirty="0" smtClean="0">
                  <a:solidFill>
                    <a:prstClr val="black"/>
                  </a:solidFill>
                </a:rPr>
                <a:t>20.000 TL</a:t>
              </a:r>
              <a:endParaRPr lang="tr-TR" sz="1600" dirty="0">
                <a:solidFill>
                  <a:prstClr val="black"/>
                </a:solidFill>
              </a:endParaRPr>
            </a:p>
          </p:txBody>
        </p:sp>
        <p:sp>
          <p:nvSpPr>
            <p:cNvPr id="11" name="Yuvarlatılmış Dikdörtgen 10"/>
            <p:cNvSpPr/>
            <p:nvPr/>
          </p:nvSpPr>
          <p:spPr>
            <a:xfrm>
              <a:off x="5621586" y="3970729"/>
              <a:ext cx="3407414" cy="12855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rPr>
                <a:t>İkinci Performans Dönemi </a:t>
              </a:r>
            </a:p>
            <a:p>
              <a:r>
                <a:rPr lang="tr-TR" sz="1600" b="1" dirty="0">
                  <a:solidFill>
                    <a:prstClr val="black"/>
                  </a:solidFill>
                </a:rPr>
                <a:t>- 360-1079 gün ise 5.000 TL</a:t>
              </a:r>
            </a:p>
            <a:p>
              <a:r>
                <a:rPr lang="tr-TR" sz="1600" b="1" dirty="0">
                  <a:solidFill>
                    <a:prstClr val="black"/>
                  </a:solidFill>
                </a:rPr>
                <a:t>- 1080-1439 gün ise 15.000 TL</a:t>
              </a:r>
            </a:p>
            <a:p>
              <a:r>
                <a:rPr lang="tr-TR" sz="1600" b="1" dirty="0">
                  <a:solidFill>
                    <a:prstClr val="black"/>
                  </a:solidFill>
                </a:rPr>
                <a:t>- 1440 ve üstü gün ise 20.000 TL</a:t>
              </a:r>
            </a:p>
          </p:txBody>
        </p:sp>
        <p:sp>
          <p:nvSpPr>
            <p:cNvPr id="15" name="Yuvarlatılmış Dikdörtgen 14"/>
            <p:cNvSpPr/>
            <p:nvPr/>
          </p:nvSpPr>
          <p:spPr>
            <a:xfrm>
              <a:off x="2190027" y="3384077"/>
              <a:ext cx="6808011" cy="61419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rPr>
                <a:t>Sosyal Güvenlik Kurumu  </a:t>
              </a:r>
              <a:r>
                <a:rPr lang="tr-TR" sz="1600" b="1" dirty="0">
                  <a:solidFill>
                    <a:prstClr val="black"/>
                  </a:solidFill>
                </a:rPr>
                <a:t>4(a) </a:t>
              </a:r>
              <a:r>
                <a:rPr lang="tr-TR" sz="1600" dirty="0">
                  <a:solidFill>
                    <a:prstClr val="black"/>
                  </a:solidFill>
                </a:rPr>
                <a:t>kapsamındaki tüm personel</a:t>
              </a:r>
            </a:p>
            <a:p>
              <a:pPr algn="ctr"/>
              <a:r>
                <a:rPr lang="tr-TR" sz="1600" dirty="0">
                  <a:solidFill>
                    <a:prstClr val="black"/>
                  </a:solidFill>
                </a:rPr>
                <a:t>p</a:t>
              </a:r>
              <a:r>
                <a:rPr lang="tr-TR" sz="1600" dirty="0" smtClean="0">
                  <a:solidFill>
                    <a:prstClr val="black"/>
                  </a:solidFill>
                </a:rPr>
                <a:t>rim </a:t>
              </a:r>
              <a:r>
                <a:rPr lang="tr-TR" sz="1600" dirty="0">
                  <a:solidFill>
                    <a:prstClr val="black"/>
                  </a:solidFill>
                </a:rPr>
                <a:t>gün </a:t>
              </a:r>
              <a:r>
                <a:rPr lang="tr-TR" sz="1600" dirty="0" smtClean="0">
                  <a:solidFill>
                    <a:prstClr val="black"/>
                  </a:solidFill>
                </a:rPr>
                <a:t>sayısı toplamı esas alınır. </a:t>
              </a:r>
              <a:endParaRPr lang="tr-TR" sz="1600" dirty="0">
                <a:solidFill>
                  <a:prstClr val="black"/>
                </a:solidFill>
              </a:endParaRPr>
            </a:p>
          </p:txBody>
        </p:sp>
        <p:sp>
          <p:nvSpPr>
            <p:cNvPr id="10" name="Oval 9"/>
            <p:cNvSpPr/>
            <p:nvPr/>
          </p:nvSpPr>
          <p:spPr>
            <a:xfrm>
              <a:off x="558141" y="3787957"/>
              <a:ext cx="1631885" cy="1468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rPr>
                <a:t>Performans Desteği</a:t>
              </a:r>
            </a:p>
          </p:txBody>
        </p:sp>
        <p:sp>
          <p:nvSpPr>
            <p:cNvPr id="14" name="Yuvarlatılmış Dikdörtgen 13"/>
            <p:cNvSpPr/>
            <p:nvPr/>
          </p:nvSpPr>
          <p:spPr>
            <a:xfrm>
              <a:off x="2190027" y="5256287"/>
              <a:ext cx="6870162" cy="70067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prstClr val="white"/>
                  </a:solidFill>
                </a:rPr>
                <a:t>Asgari prim gün sayısına ulaşan işletme  sahibinin genç (&gt;30 yaş), </a:t>
              </a:r>
              <a:r>
                <a:rPr lang="tr-TR" sz="1600" dirty="0">
                  <a:solidFill>
                    <a:prstClr val="white"/>
                  </a:solidFill>
                </a:rPr>
                <a:t>kadın, engelli, gazi veya birinci derecede şehit </a:t>
              </a:r>
              <a:r>
                <a:rPr lang="tr-TR" sz="1600" dirty="0" smtClean="0">
                  <a:solidFill>
                    <a:prstClr val="white"/>
                  </a:solidFill>
                </a:rPr>
                <a:t>yakını  olması durumunda</a:t>
              </a:r>
            </a:p>
            <a:p>
              <a:pPr algn="ctr"/>
              <a:r>
                <a:rPr lang="tr-TR" sz="1600" dirty="0" smtClean="0">
                  <a:solidFill>
                    <a:prstClr val="white"/>
                  </a:solidFill>
                </a:rPr>
                <a:t>her </a:t>
              </a:r>
              <a:r>
                <a:rPr lang="tr-TR" sz="1600" dirty="0">
                  <a:solidFill>
                    <a:prstClr val="white"/>
                  </a:solidFill>
                </a:rPr>
                <a:t>bir performans döneminde belirlenen tutarlara 5.000 TL </a:t>
              </a:r>
              <a:r>
                <a:rPr lang="tr-TR" sz="1600" dirty="0" smtClean="0">
                  <a:solidFill>
                    <a:prstClr val="white"/>
                  </a:solidFill>
                </a:rPr>
                <a:t>eklenir.</a:t>
              </a:r>
              <a:endParaRPr lang="tr-TR" sz="1600" dirty="0">
                <a:solidFill>
                  <a:prstClr val="white"/>
                </a:solidFill>
              </a:endParaRPr>
            </a:p>
          </p:txBody>
        </p:sp>
      </p:grpSp>
    </p:spTree>
    <p:extLst>
      <p:ext uri="{BB962C8B-B14F-4D97-AF65-F5344CB8AC3E}">
        <p14:creationId xmlns:p14="http://schemas.microsoft.com/office/powerpoint/2010/main" val="2237940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263851"/>
            <a:ext cx="6900882" cy="856621"/>
          </a:xfrm>
        </p:spPr>
        <p:txBody>
          <a:bodyPr/>
          <a:lstStyle/>
          <a:p>
            <a:r>
              <a:rPr lang="tr-TR" sz="3200" b="1" dirty="0" smtClean="0">
                <a:solidFill>
                  <a:srgbClr val="00BAD5"/>
                </a:solidFill>
                <a:latin typeface="Calibri" pitchFamily="34" charset="0"/>
                <a:ea typeface="ヒラギノ角ゴ Pro W3" pitchFamily="1" charset="-128"/>
              </a:rPr>
              <a:t>İleri </a:t>
            </a:r>
            <a:r>
              <a:rPr lang="tr-TR" sz="3200" b="1" dirty="0">
                <a:solidFill>
                  <a:srgbClr val="00BAD5"/>
                </a:solidFill>
                <a:latin typeface="Calibri" pitchFamily="34" charset="0"/>
                <a:ea typeface="ヒラギノ角ゴ Pro W3" pitchFamily="1" charset="-128"/>
              </a:rPr>
              <a:t>Girişimci 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35</a:t>
            </a:fld>
            <a:endParaRPr lang="tr-TR"/>
          </a:p>
        </p:txBody>
      </p:sp>
      <p:sp>
        <p:nvSpPr>
          <p:cNvPr id="4" name="Dikdörtgen 3"/>
          <p:cNvSpPr/>
          <p:nvPr/>
        </p:nvSpPr>
        <p:spPr>
          <a:xfrm>
            <a:off x="400732" y="968028"/>
            <a:ext cx="8564523" cy="1354217"/>
          </a:xfrm>
          <a:prstGeom prst="rect">
            <a:avLst/>
          </a:prstGeom>
        </p:spPr>
        <p:txBody>
          <a:bodyPr wrap="square">
            <a:spAutoFit/>
          </a:bodyPr>
          <a:lstStyle/>
          <a:p>
            <a:pPr algn="just"/>
            <a:r>
              <a:rPr lang="tr-TR" sz="1700" b="1" dirty="0" smtClean="0">
                <a:solidFill>
                  <a:prstClr val="black"/>
                </a:solidFill>
              </a:rPr>
              <a:t>Hedef : </a:t>
            </a:r>
            <a:r>
              <a:rPr lang="tr-TR" sz="1700" dirty="0" smtClean="0">
                <a:solidFill>
                  <a:prstClr val="black"/>
                </a:solidFill>
              </a:rPr>
              <a:t>Yenilikçi</a:t>
            </a:r>
            <a:r>
              <a:rPr lang="tr-TR" sz="1700" dirty="0">
                <a:solidFill>
                  <a:prstClr val="black"/>
                </a:solidFill>
              </a:rPr>
              <a:t>, sanayide dijitalleşme uygulamaları, orta yüksek/yüksek teknoloji düzeyindeki sektörler ile imalat sektöründe faaliyet gösteren işletmelerin sayısının </a:t>
            </a:r>
            <a:r>
              <a:rPr lang="tr-TR" sz="1700" dirty="0" smtClean="0">
                <a:solidFill>
                  <a:prstClr val="black"/>
                </a:solidFill>
              </a:rPr>
              <a:t>arttırılması.</a:t>
            </a:r>
            <a:endParaRPr lang="tr-TR" sz="1600" dirty="0" smtClean="0">
              <a:solidFill>
                <a:prstClr val="black"/>
              </a:solidFill>
            </a:endParaRPr>
          </a:p>
          <a:p>
            <a:pPr algn="just"/>
            <a:r>
              <a:rPr lang="tr-TR" sz="1600" dirty="0" smtClean="0">
                <a:solidFill>
                  <a:prstClr val="black"/>
                </a:solidFill>
              </a:rPr>
              <a:t>Programa</a:t>
            </a:r>
            <a:r>
              <a:rPr lang="tr-TR" sz="1600" dirty="0">
                <a:solidFill>
                  <a:prstClr val="black"/>
                </a:solidFill>
              </a:rPr>
              <a:t>, Geleneksel Girişimci Eğitimini ve İleri Girişimci Eğitimini tamamlamış olan girişimcinin kurduğu ve </a:t>
            </a:r>
            <a:r>
              <a:rPr lang="tr-TR" sz="1600" dirty="0" smtClean="0">
                <a:solidFill>
                  <a:prstClr val="black"/>
                </a:solidFill>
              </a:rPr>
              <a:t>KOSGEB </a:t>
            </a:r>
            <a:r>
              <a:rPr lang="tr-TR" sz="1600" dirty="0">
                <a:solidFill>
                  <a:prstClr val="black"/>
                </a:solidFill>
              </a:rPr>
              <a:t>tarafından belirlenen </a:t>
            </a:r>
            <a:r>
              <a:rPr lang="tr-TR" sz="1600" b="1" dirty="0">
                <a:solidFill>
                  <a:prstClr val="black"/>
                </a:solidFill>
                <a:hlinkClick r:id="rId2" action="ppaction://hlinkfile"/>
              </a:rPr>
              <a:t>İleri Girişimci </a:t>
            </a:r>
            <a:r>
              <a:rPr lang="tr-TR" sz="1600" b="1" dirty="0" smtClean="0">
                <a:solidFill>
                  <a:prstClr val="black"/>
                </a:solidFill>
                <a:hlinkClick r:id="rId2" action="ppaction://hlinkfile"/>
              </a:rPr>
              <a:t>Programı </a:t>
            </a:r>
            <a:r>
              <a:rPr lang="tr-TR" sz="1600" b="1" dirty="0">
                <a:solidFill>
                  <a:prstClr val="black"/>
                </a:solidFill>
                <a:hlinkClick r:id="rId2" action="ppaction://hlinkfile"/>
              </a:rPr>
              <a:t>Faaliyet Konuları Tablosunda </a:t>
            </a:r>
            <a:r>
              <a:rPr lang="tr-TR" sz="1600" b="1" dirty="0">
                <a:solidFill>
                  <a:prstClr val="black"/>
                </a:solidFill>
              </a:rPr>
              <a:t>belirtilen konularda faaliyet gösteren işletme </a:t>
            </a:r>
            <a:r>
              <a:rPr lang="tr-TR" sz="1600" b="1" dirty="0" smtClean="0">
                <a:solidFill>
                  <a:prstClr val="black"/>
                </a:solidFill>
              </a:rPr>
              <a:t>başvurabilir.</a:t>
            </a:r>
            <a:endParaRPr lang="tr-TR" sz="1700" b="1" dirty="0">
              <a:solidFill>
                <a:prstClr val="black"/>
              </a:solidFill>
            </a:endParaRPr>
          </a:p>
        </p:txBody>
      </p:sp>
      <p:grpSp>
        <p:nvGrpSpPr>
          <p:cNvPr id="17" name="Grup 16"/>
          <p:cNvGrpSpPr/>
          <p:nvPr/>
        </p:nvGrpSpPr>
        <p:grpSpPr>
          <a:xfrm>
            <a:off x="251520" y="2299192"/>
            <a:ext cx="8470859" cy="3901099"/>
            <a:chOff x="558141" y="2063764"/>
            <a:chExt cx="8470859" cy="3901099"/>
          </a:xfrm>
        </p:grpSpPr>
        <p:sp>
          <p:nvSpPr>
            <p:cNvPr id="18" name="Yuvarlatılmış Dikdörtgen 17"/>
            <p:cNvSpPr/>
            <p:nvPr/>
          </p:nvSpPr>
          <p:spPr>
            <a:xfrm>
              <a:off x="2190026" y="2362228"/>
              <a:ext cx="6808011" cy="70973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prstClr val="black"/>
                  </a:solidFill>
                </a:rPr>
                <a:t>Gerçek </a:t>
              </a:r>
              <a:r>
                <a:rPr lang="tr-TR" sz="1600" dirty="0">
                  <a:solidFill>
                    <a:prstClr val="black"/>
                  </a:solidFill>
                </a:rPr>
                <a:t>kişi </a:t>
              </a:r>
              <a:r>
                <a:rPr lang="tr-TR" sz="1600" dirty="0" smtClean="0">
                  <a:solidFill>
                    <a:prstClr val="black"/>
                  </a:solidFill>
                </a:rPr>
                <a:t>işletme </a:t>
              </a:r>
              <a:r>
                <a:rPr lang="tr-TR" sz="1600" dirty="0">
                  <a:solidFill>
                    <a:prstClr val="black"/>
                  </a:solidFill>
                </a:rPr>
                <a:t>5.000 </a:t>
              </a:r>
              <a:r>
                <a:rPr lang="tr-TR" sz="1600" dirty="0" smtClean="0">
                  <a:solidFill>
                    <a:prstClr val="black"/>
                  </a:solidFill>
                </a:rPr>
                <a:t>TL </a:t>
              </a:r>
            </a:p>
            <a:p>
              <a:pPr algn="ctr"/>
              <a:r>
                <a:rPr lang="tr-TR" sz="1600" dirty="0" smtClean="0">
                  <a:solidFill>
                    <a:prstClr val="black"/>
                  </a:solidFill>
                </a:rPr>
                <a:t>Sermaye </a:t>
              </a:r>
              <a:r>
                <a:rPr lang="tr-TR" sz="1600" dirty="0">
                  <a:solidFill>
                    <a:prstClr val="black"/>
                  </a:solidFill>
                </a:rPr>
                <a:t>şirketi </a:t>
              </a:r>
              <a:r>
                <a:rPr lang="tr-TR" sz="1600" dirty="0" smtClean="0">
                  <a:solidFill>
                    <a:prstClr val="black"/>
                  </a:solidFill>
                </a:rPr>
                <a:t>işletme </a:t>
              </a:r>
              <a:r>
                <a:rPr lang="tr-TR" sz="1600" dirty="0">
                  <a:solidFill>
                    <a:prstClr val="black"/>
                  </a:solidFill>
                </a:rPr>
                <a:t>10.000 TL</a:t>
              </a:r>
            </a:p>
          </p:txBody>
        </p:sp>
        <p:sp>
          <p:nvSpPr>
            <p:cNvPr id="19" name="Oval 18"/>
            <p:cNvSpPr/>
            <p:nvPr/>
          </p:nvSpPr>
          <p:spPr>
            <a:xfrm>
              <a:off x="558141" y="2063764"/>
              <a:ext cx="1610795" cy="133592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prstClr val="white"/>
                  </a:solidFill>
                </a:rPr>
                <a:t>Kuruluş Desteği</a:t>
              </a:r>
              <a:endParaRPr lang="tr-TR" sz="1600" dirty="0">
                <a:solidFill>
                  <a:prstClr val="white"/>
                </a:solidFill>
              </a:endParaRPr>
            </a:p>
          </p:txBody>
        </p:sp>
        <p:sp>
          <p:nvSpPr>
            <p:cNvPr id="20" name="Yuvarlatılmış Dikdörtgen 19"/>
            <p:cNvSpPr/>
            <p:nvPr/>
          </p:nvSpPr>
          <p:spPr>
            <a:xfrm>
              <a:off x="2168936" y="3945942"/>
              <a:ext cx="3429765" cy="131034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rPr>
                <a:t>Birinci </a:t>
              </a:r>
              <a:r>
                <a:rPr lang="tr-TR" sz="1600" b="1" dirty="0" smtClean="0">
                  <a:solidFill>
                    <a:prstClr val="black"/>
                  </a:solidFill>
                </a:rPr>
                <a:t>Performans Dönemi</a:t>
              </a:r>
            </a:p>
            <a:p>
              <a:r>
                <a:rPr lang="tr-TR" sz="1600" dirty="0" smtClean="0">
                  <a:solidFill>
                    <a:prstClr val="black"/>
                  </a:solidFill>
                </a:rPr>
                <a:t>- </a:t>
              </a:r>
              <a:r>
                <a:rPr lang="tr-TR" sz="1600" dirty="0">
                  <a:solidFill>
                    <a:prstClr val="black"/>
                  </a:solidFill>
                </a:rPr>
                <a:t>180-539 </a:t>
              </a:r>
              <a:r>
                <a:rPr lang="tr-TR" sz="1600" dirty="0" smtClean="0">
                  <a:solidFill>
                    <a:prstClr val="black"/>
                  </a:solidFill>
                </a:rPr>
                <a:t>gün ise 5.000 TL</a:t>
              </a:r>
              <a:endParaRPr lang="tr-TR" sz="1600" dirty="0">
                <a:solidFill>
                  <a:prstClr val="black"/>
                </a:solidFill>
              </a:endParaRPr>
            </a:p>
            <a:p>
              <a:r>
                <a:rPr lang="tr-TR" sz="1600" dirty="0">
                  <a:solidFill>
                    <a:prstClr val="black"/>
                  </a:solidFill>
                </a:rPr>
                <a:t>- 540-1079 gün ise </a:t>
              </a:r>
              <a:r>
                <a:rPr lang="tr-TR" sz="1600" dirty="0" smtClean="0">
                  <a:solidFill>
                    <a:prstClr val="black"/>
                  </a:solidFill>
                </a:rPr>
                <a:t>10.000 TL</a:t>
              </a:r>
              <a:endParaRPr lang="tr-TR" sz="1600" dirty="0">
                <a:solidFill>
                  <a:prstClr val="black"/>
                </a:solidFill>
              </a:endParaRPr>
            </a:p>
            <a:p>
              <a:r>
                <a:rPr lang="tr-TR" sz="1600" dirty="0">
                  <a:solidFill>
                    <a:prstClr val="black"/>
                  </a:solidFill>
                </a:rPr>
                <a:t>- 1080 ve üstü gün ise </a:t>
              </a:r>
              <a:r>
                <a:rPr lang="tr-TR" sz="1600" dirty="0" smtClean="0">
                  <a:solidFill>
                    <a:prstClr val="black"/>
                  </a:solidFill>
                </a:rPr>
                <a:t>20.000 TL</a:t>
              </a:r>
              <a:endParaRPr lang="tr-TR" sz="1600" dirty="0">
                <a:solidFill>
                  <a:prstClr val="black"/>
                </a:solidFill>
              </a:endParaRPr>
            </a:p>
          </p:txBody>
        </p:sp>
        <p:sp>
          <p:nvSpPr>
            <p:cNvPr id="21" name="Yuvarlatılmış Dikdörtgen 20"/>
            <p:cNvSpPr/>
            <p:nvPr/>
          </p:nvSpPr>
          <p:spPr>
            <a:xfrm>
              <a:off x="5621586" y="3970729"/>
              <a:ext cx="3407414" cy="12855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rPr>
                <a:t>İkinci Performans Dönemi </a:t>
              </a:r>
            </a:p>
            <a:p>
              <a:r>
                <a:rPr lang="tr-TR" sz="1600" b="1" dirty="0">
                  <a:solidFill>
                    <a:prstClr val="black"/>
                  </a:solidFill>
                </a:rPr>
                <a:t>- 360-1079 gün ise 5.000 TL</a:t>
              </a:r>
            </a:p>
            <a:p>
              <a:r>
                <a:rPr lang="tr-TR" sz="1600" b="1" dirty="0">
                  <a:solidFill>
                    <a:prstClr val="black"/>
                  </a:solidFill>
                </a:rPr>
                <a:t>- 1080-1439 gün ise 15.000 TL</a:t>
              </a:r>
            </a:p>
            <a:p>
              <a:r>
                <a:rPr lang="tr-TR" sz="1600" b="1" dirty="0">
                  <a:solidFill>
                    <a:prstClr val="black"/>
                  </a:solidFill>
                </a:rPr>
                <a:t>- 1440 ve üstü gün ise 20.000 TL</a:t>
              </a:r>
            </a:p>
          </p:txBody>
        </p:sp>
        <p:sp>
          <p:nvSpPr>
            <p:cNvPr id="22" name="Yuvarlatılmış Dikdörtgen 21"/>
            <p:cNvSpPr/>
            <p:nvPr/>
          </p:nvSpPr>
          <p:spPr>
            <a:xfrm>
              <a:off x="2190027" y="3384077"/>
              <a:ext cx="6808011" cy="61419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rPr>
                <a:t>Sosyal Güvenlik Kurumu  </a:t>
              </a:r>
              <a:r>
                <a:rPr lang="tr-TR" sz="1600" b="1" dirty="0">
                  <a:solidFill>
                    <a:prstClr val="black"/>
                  </a:solidFill>
                </a:rPr>
                <a:t>4(a) </a:t>
              </a:r>
              <a:r>
                <a:rPr lang="tr-TR" sz="1600" dirty="0">
                  <a:solidFill>
                    <a:prstClr val="black"/>
                  </a:solidFill>
                </a:rPr>
                <a:t>kapsamındaki tüm personel</a:t>
              </a:r>
            </a:p>
            <a:p>
              <a:pPr algn="ctr"/>
              <a:r>
                <a:rPr lang="tr-TR" sz="1600" dirty="0">
                  <a:solidFill>
                    <a:prstClr val="black"/>
                  </a:solidFill>
                </a:rPr>
                <a:t>p</a:t>
              </a:r>
              <a:r>
                <a:rPr lang="tr-TR" sz="1600" dirty="0" smtClean="0">
                  <a:solidFill>
                    <a:prstClr val="black"/>
                  </a:solidFill>
                </a:rPr>
                <a:t>rim </a:t>
              </a:r>
              <a:r>
                <a:rPr lang="tr-TR" sz="1600" dirty="0">
                  <a:solidFill>
                    <a:prstClr val="black"/>
                  </a:solidFill>
                </a:rPr>
                <a:t>gün </a:t>
              </a:r>
              <a:r>
                <a:rPr lang="tr-TR" sz="1600" dirty="0" smtClean="0">
                  <a:solidFill>
                    <a:prstClr val="black"/>
                  </a:solidFill>
                </a:rPr>
                <a:t>sayısı toplamı esas alınır. </a:t>
              </a:r>
              <a:endParaRPr lang="tr-TR" sz="1600" dirty="0">
                <a:solidFill>
                  <a:prstClr val="black"/>
                </a:solidFill>
              </a:endParaRPr>
            </a:p>
          </p:txBody>
        </p:sp>
        <p:sp>
          <p:nvSpPr>
            <p:cNvPr id="23" name="Oval 22"/>
            <p:cNvSpPr/>
            <p:nvPr/>
          </p:nvSpPr>
          <p:spPr>
            <a:xfrm>
              <a:off x="558141" y="3787957"/>
              <a:ext cx="1631885" cy="1468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rPr>
                <a:t>Performans Desteği</a:t>
              </a:r>
            </a:p>
          </p:txBody>
        </p:sp>
        <p:sp>
          <p:nvSpPr>
            <p:cNvPr id="24" name="Yuvarlatılmış Dikdörtgen 23"/>
            <p:cNvSpPr/>
            <p:nvPr/>
          </p:nvSpPr>
          <p:spPr>
            <a:xfrm>
              <a:off x="2154551" y="5264187"/>
              <a:ext cx="6870162" cy="70067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prstClr val="white"/>
                  </a:solidFill>
                </a:rPr>
                <a:t>Asgari prim gün sayısına ulaşan işletme  sahibinin genç (&gt;30 yaş), </a:t>
              </a:r>
              <a:r>
                <a:rPr lang="tr-TR" sz="1600" dirty="0">
                  <a:solidFill>
                    <a:prstClr val="white"/>
                  </a:solidFill>
                </a:rPr>
                <a:t>kadın, engelli, gazi veya birinci derecede şehit </a:t>
              </a:r>
              <a:r>
                <a:rPr lang="tr-TR" sz="1600" dirty="0" smtClean="0">
                  <a:solidFill>
                    <a:prstClr val="white"/>
                  </a:solidFill>
                </a:rPr>
                <a:t>yakını  olması durumunda</a:t>
              </a:r>
            </a:p>
            <a:p>
              <a:pPr algn="ctr"/>
              <a:r>
                <a:rPr lang="tr-TR" sz="1600" dirty="0" smtClean="0">
                  <a:solidFill>
                    <a:prstClr val="white"/>
                  </a:solidFill>
                </a:rPr>
                <a:t>her </a:t>
              </a:r>
              <a:r>
                <a:rPr lang="tr-TR" sz="1600" dirty="0">
                  <a:solidFill>
                    <a:prstClr val="white"/>
                  </a:solidFill>
                </a:rPr>
                <a:t>bir performans döneminde belirlenen tutarlara 5.000 TL </a:t>
              </a:r>
              <a:r>
                <a:rPr lang="tr-TR" sz="1600" dirty="0" smtClean="0">
                  <a:solidFill>
                    <a:prstClr val="white"/>
                  </a:solidFill>
                </a:rPr>
                <a:t>eklenir.</a:t>
              </a:r>
              <a:endParaRPr lang="tr-TR" sz="1600" dirty="0">
                <a:solidFill>
                  <a:prstClr val="white"/>
                </a:solidFill>
              </a:endParaRPr>
            </a:p>
          </p:txBody>
        </p:sp>
      </p:grpSp>
    </p:spTree>
    <p:extLst>
      <p:ext uri="{BB962C8B-B14F-4D97-AF65-F5344CB8AC3E}">
        <p14:creationId xmlns:p14="http://schemas.microsoft.com/office/powerpoint/2010/main" val="2555212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75940"/>
            <a:ext cx="6900882" cy="856621"/>
          </a:xfrm>
        </p:spPr>
        <p:txBody>
          <a:bodyPr/>
          <a:lstStyle/>
          <a:p>
            <a:r>
              <a:rPr lang="tr-TR" sz="3200" b="1" dirty="0" smtClean="0">
                <a:solidFill>
                  <a:srgbClr val="00BAD5"/>
                </a:solidFill>
                <a:latin typeface="Calibri" pitchFamily="34" charset="0"/>
                <a:ea typeface="ヒラギノ角ゴ Pro W3" pitchFamily="1" charset="-128"/>
              </a:rPr>
              <a:t>İleri </a:t>
            </a:r>
            <a:r>
              <a:rPr lang="tr-TR" sz="3200" b="1" dirty="0">
                <a:solidFill>
                  <a:srgbClr val="00BAD5"/>
                </a:solidFill>
                <a:latin typeface="Calibri" pitchFamily="34" charset="0"/>
                <a:ea typeface="ヒラギノ角ゴ Pro W3" pitchFamily="1" charset="-128"/>
              </a:rPr>
              <a:t>Girişimci 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36</a:t>
            </a:fld>
            <a:endParaRPr lang="tr-TR"/>
          </a:p>
        </p:txBody>
      </p:sp>
      <p:sp>
        <p:nvSpPr>
          <p:cNvPr id="4" name="Dikdörtgen 3"/>
          <p:cNvSpPr/>
          <p:nvPr/>
        </p:nvSpPr>
        <p:spPr>
          <a:xfrm>
            <a:off x="592576" y="1120472"/>
            <a:ext cx="8011871" cy="923330"/>
          </a:xfrm>
          <a:prstGeom prst="rect">
            <a:avLst/>
          </a:prstGeom>
        </p:spPr>
        <p:txBody>
          <a:bodyPr wrap="square">
            <a:spAutoFit/>
          </a:bodyPr>
          <a:lstStyle/>
          <a:p>
            <a:pPr algn="just"/>
            <a:r>
              <a:rPr lang="tr-TR" b="1" dirty="0" smtClean="0">
                <a:solidFill>
                  <a:prstClr val="black"/>
                </a:solidFill>
              </a:rPr>
              <a:t>Hedef :</a:t>
            </a:r>
            <a:r>
              <a:rPr lang="tr-TR" dirty="0" smtClean="0">
                <a:solidFill>
                  <a:prstClr val="black"/>
                </a:solidFill>
              </a:rPr>
              <a:t>  Yenilikçi</a:t>
            </a:r>
            <a:r>
              <a:rPr lang="tr-TR" dirty="0">
                <a:solidFill>
                  <a:prstClr val="black"/>
                </a:solidFill>
              </a:rPr>
              <a:t>, sanayide dijitalleşme uygulamaları, orta yüksek/yüksek teknoloji düzeyindeki sektörler ile imalat sektöründe faaliyet gösteren işletmelerin sayısının </a:t>
            </a:r>
            <a:r>
              <a:rPr lang="tr-TR" dirty="0" smtClean="0">
                <a:solidFill>
                  <a:prstClr val="black"/>
                </a:solidFill>
              </a:rPr>
              <a:t>arttırılması.</a:t>
            </a:r>
            <a:endParaRPr lang="tr-TR" dirty="0">
              <a:solidFill>
                <a:prstClr val="black"/>
              </a:solidFill>
            </a:endParaRPr>
          </a:p>
        </p:txBody>
      </p:sp>
      <p:grpSp>
        <p:nvGrpSpPr>
          <p:cNvPr id="3" name="Grup 2"/>
          <p:cNvGrpSpPr/>
          <p:nvPr/>
        </p:nvGrpSpPr>
        <p:grpSpPr>
          <a:xfrm>
            <a:off x="83739" y="1865955"/>
            <a:ext cx="8707739" cy="3228312"/>
            <a:chOff x="83739" y="1865955"/>
            <a:chExt cx="8707739" cy="3228312"/>
          </a:xfrm>
        </p:grpSpPr>
        <p:sp>
          <p:nvSpPr>
            <p:cNvPr id="15" name="Yuvarlatılmış Dikdörtgen 14"/>
            <p:cNvSpPr/>
            <p:nvPr/>
          </p:nvSpPr>
          <p:spPr>
            <a:xfrm>
              <a:off x="1888511" y="1865955"/>
              <a:ext cx="6902967" cy="236421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smtClean="0">
                  <a:solidFill>
                    <a:srgbClr val="F79646">
                      <a:lumMod val="60000"/>
                      <a:lumOff val="40000"/>
                    </a:srgbClr>
                  </a:solidFill>
                </a:rPr>
                <a:t>Geri </a:t>
              </a:r>
              <a:r>
                <a:rPr lang="tr-TR" b="1" dirty="0">
                  <a:solidFill>
                    <a:srgbClr val="F79646">
                      <a:lumMod val="60000"/>
                      <a:lumOff val="40000"/>
                    </a:srgbClr>
                  </a:solidFill>
                </a:rPr>
                <a:t>ödemesiz olarak sağlanacak Destek Üst limitleri </a:t>
              </a:r>
              <a:r>
                <a:rPr lang="tr-TR" b="1" dirty="0" smtClean="0">
                  <a:solidFill>
                    <a:srgbClr val="F79646">
                      <a:lumMod val="60000"/>
                      <a:lumOff val="40000"/>
                    </a:srgbClr>
                  </a:solidFill>
                </a:rPr>
                <a:t>:</a:t>
              </a:r>
            </a:p>
            <a:p>
              <a:pPr algn="just"/>
              <a:endParaRPr lang="tr-TR" b="1" dirty="0" smtClean="0">
                <a:solidFill>
                  <a:srgbClr val="F79646">
                    <a:lumMod val="60000"/>
                    <a:lumOff val="40000"/>
                  </a:srgbClr>
                </a:solidFill>
              </a:endParaRPr>
            </a:p>
            <a:p>
              <a:pPr algn="just"/>
              <a:r>
                <a:rPr lang="tr-TR" dirty="0" smtClean="0">
                  <a:solidFill>
                    <a:prstClr val="white"/>
                  </a:solidFill>
                </a:rPr>
                <a:t>Düşük orta-düşük teknoloji seviyesinde faaliyet gösteren işletmelere </a:t>
              </a:r>
              <a:r>
                <a:rPr lang="tr-TR" sz="2000" b="1" dirty="0" smtClean="0">
                  <a:solidFill>
                    <a:srgbClr val="F79646">
                      <a:lumMod val="60000"/>
                      <a:lumOff val="40000"/>
                    </a:srgbClr>
                  </a:solidFill>
                </a:rPr>
                <a:t>100.000TL</a:t>
              </a:r>
            </a:p>
            <a:p>
              <a:pPr algn="just"/>
              <a:r>
                <a:rPr lang="tr-TR" dirty="0" smtClean="0">
                  <a:solidFill>
                    <a:prstClr val="white"/>
                  </a:solidFill>
                </a:rPr>
                <a:t>Orta-yüksek teknoloji seviyesinde faaliyet gösteren işletmelere </a:t>
              </a:r>
              <a:r>
                <a:rPr lang="tr-TR" sz="2000" b="1" dirty="0">
                  <a:solidFill>
                    <a:srgbClr val="F79646">
                      <a:lumMod val="60000"/>
                      <a:lumOff val="40000"/>
                    </a:srgbClr>
                  </a:solidFill>
                </a:rPr>
                <a:t>200.000TL</a:t>
              </a:r>
            </a:p>
            <a:p>
              <a:pPr algn="just"/>
              <a:r>
                <a:rPr lang="tr-TR" dirty="0">
                  <a:solidFill>
                    <a:prstClr val="white"/>
                  </a:solidFill>
                </a:rPr>
                <a:t>Yüksek teknoloji seviyesinde faaliyet gösteren işletmelere </a:t>
              </a:r>
              <a:endParaRPr lang="tr-TR" dirty="0" smtClean="0">
                <a:solidFill>
                  <a:prstClr val="white"/>
                </a:solidFill>
              </a:endParaRPr>
            </a:p>
            <a:p>
              <a:pPr algn="just"/>
              <a:r>
                <a:rPr lang="tr-TR" sz="2000" b="1" dirty="0" smtClean="0">
                  <a:solidFill>
                    <a:srgbClr val="F79646">
                      <a:lumMod val="60000"/>
                      <a:lumOff val="40000"/>
                    </a:srgbClr>
                  </a:solidFill>
                </a:rPr>
                <a:t>300.000TL</a:t>
              </a:r>
              <a:endParaRPr lang="tr-TR" sz="2000" b="1" dirty="0">
                <a:solidFill>
                  <a:srgbClr val="F79646">
                    <a:lumMod val="60000"/>
                    <a:lumOff val="40000"/>
                  </a:srgbClr>
                </a:solidFill>
              </a:endParaRPr>
            </a:p>
          </p:txBody>
        </p:sp>
        <p:sp>
          <p:nvSpPr>
            <p:cNvPr id="10" name="Oval 9"/>
            <p:cNvSpPr/>
            <p:nvPr/>
          </p:nvSpPr>
          <p:spPr>
            <a:xfrm>
              <a:off x="83739" y="3366075"/>
              <a:ext cx="1804772" cy="172819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rPr>
                <a:t>Makine, Teçhizat ve Yazılım Desteği</a:t>
              </a:r>
            </a:p>
          </p:txBody>
        </p:sp>
      </p:grpSp>
      <p:sp>
        <p:nvSpPr>
          <p:cNvPr id="14" name="Yuvarlatılmış Dikdörtgen 13"/>
          <p:cNvSpPr/>
          <p:nvPr/>
        </p:nvSpPr>
        <p:spPr>
          <a:xfrm>
            <a:off x="1853555" y="4793691"/>
            <a:ext cx="6902969" cy="12241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rPr>
              <a:t>Sanayi ve Teknoloji Bakanlığınca 13/09/2014 tarih ve 29118 sayılı Resmi Gazete’ de yayımlanan SGM 2014/35 sayılı Yerli Malı Tebliği’ne uygun olarak alınmış ve fatura tarihi itibariyle güncel yerli malı belgesi ile tefrik edilmesi durumunda, destek oranına %15 ilave edilir.</a:t>
            </a:r>
          </a:p>
        </p:txBody>
      </p:sp>
      <p:sp>
        <p:nvSpPr>
          <p:cNvPr id="17" name="Yuvarlatılmış Dikdörtgen 16"/>
          <p:cNvSpPr/>
          <p:nvPr/>
        </p:nvSpPr>
        <p:spPr>
          <a:xfrm>
            <a:off x="1888513" y="4255909"/>
            <a:ext cx="6868012" cy="5377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prstClr val="black"/>
                </a:solidFill>
              </a:rPr>
              <a:t>Destek oranı % 75</a:t>
            </a:r>
            <a:endParaRPr lang="tr-TR" b="1" dirty="0">
              <a:solidFill>
                <a:prstClr val="black"/>
              </a:solidFill>
            </a:endParaRPr>
          </a:p>
        </p:txBody>
      </p:sp>
    </p:spTree>
    <p:extLst>
      <p:ext uri="{BB962C8B-B14F-4D97-AF65-F5344CB8AC3E}">
        <p14:creationId xmlns:p14="http://schemas.microsoft.com/office/powerpoint/2010/main" val="3487823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273663"/>
            <a:ext cx="6900882" cy="856621"/>
          </a:xfrm>
        </p:spPr>
        <p:txBody>
          <a:bodyPr/>
          <a:lstStyle/>
          <a:p>
            <a:r>
              <a:rPr lang="tr-TR" sz="3200" b="1" dirty="0" smtClean="0">
                <a:solidFill>
                  <a:srgbClr val="00BAD5"/>
                </a:solidFill>
                <a:latin typeface="Calibri" pitchFamily="34" charset="0"/>
                <a:ea typeface="ヒラギノ角ゴ Pro W3" pitchFamily="1" charset="-128"/>
              </a:rPr>
              <a:t>Yeni Girişimci </a:t>
            </a:r>
            <a:r>
              <a:rPr lang="tr-TR" sz="3200" b="1" dirty="0">
                <a:solidFill>
                  <a:srgbClr val="00BAD5"/>
                </a:solidFill>
                <a:latin typeface="Calibri" pitchFamily="34" charset="0"/>
                <a:ea typeface="ヒラギノ角ゴ Pro W3" pitchFamily="1" charset="-128"/>
              </a:rPr>
              <a:t>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37</a:t>
            </a:fld>
            <a:endParaRPr lang="tr-TR"/>
          </a:p>
        </p:txBody>
      </p:sp>
      <p:sp>
        <p:nvSpPr>
          <p:cNvPr id="5" name="Metin kutusu 4"/>
          <p:cNvSpPr txBox="1"/>
          <p:nvPr/>
        </p:nvSpPr>
        <p:spPr>
          <a:xfrm>
            <a:off x="611560" y="1114333"/>
            <a:ext cx="6696744" cy="461665"/>
          </a:xfrm>
          <a:prstGeom prst="rect">
            <a:avLst/>
          </a:prstGeom>
          <a:solidFill>
            <a:schemeClr val="bg1"/>
          </a:solidFill>
        </p:spPr>
        <p:txBody>
          <a:bodyPr wrap="square" rtlCol="0">
            <a:spAutoFit/>
          </a:bodyPr>
          <a:lstStyle/>
          <a:p>
            <a:r>
              <a:rPr lang="tr-TR" sz="2400" b="1" dirty="0">
                <a:solidFill>
                  <a:prstClr val="black"/>
                </a:solidFill>
              </a:rPr>
              <a:t>Programdan Yararlanma </a:t>
            </a:r>
            <a:r>
              <a:rPr lang="tr-TR" sz="2400" b="1" dirty="0" smtClean="0">
                <a:solidFill>
                  <a:prstClr val="black"/>
                </a:solidFill>
              </a:rPr>
              <a:t>Koşulları</a:t>
            </a:r>
            <a:endParaRPr lang="tr-TR" sz="2400" b="1" dirty="0">
              <a:solidFill>
                <a:prstClr val="black"/>
              </a:solidFill>
            </a:endParaRPr>
          </a:p>
        </p:txBody>
      </p:sp>
      <p:graphicFrame>
        <p:nvGraphicFramePr>
          <p:cNvPr id="11" name="Diyagram 10"/>
          <p:cNvGraphicFramePr/>
          <p:nvPr>
            <p:extLst>
              <p:ext uri="{D42A27DB-BD31-4B8C-83A1-F6EECF244321}">
                <p14:modId xmlns:p14="http://schemas.microsoft.com/office/powerpoint/2010/main" val="517652307"/>
              </p:ext>
            </p:extLst>
          </p:nvPr>
        </p:nvGraphicFramePr>
        <p:xfrm>
          <a:off x="611560" y="1481778"/>
          <a:ext cx="8064896" cy="43827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754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175940"/>
            <a:ext cx="6900882" cy="856621"/>
          </a:xfrm>
        </p:spPr>
        <p:txBody>
          <a:bodyPr/>
          <a:lstStyle/>
          <a:p>
            <a:r>
              <a:rPr lang="tr-TR" sz="3200" b="1" dirty="0">
                <a:solidFill>
                  <a:srgbClr val="00BAD5"/>
                </a:solidFill>
                <a:latin typeface="Calibri" pitchFamily="34" charset="0"/>
                <a:ea typeface="ヒラギノ角ゴ Pro W3" pitchFamily="1" charset="-128"/>
              </a:rPr>
              <a:t>YENİ GİRİŞİMCİ PROGRAMI</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38</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0552" cy="6832600"/>
          </a:xfrm>
          <a:prstGeom prst="rect">
            <a:avLst/>
          </a:prstGeom>
        </p:spPr>
      </p:pic>
    </p:spTree>
    <p:extLst>
      <p:ext uri="{BB962C8B-B14F-4D97-AF65-F5344CB8AC3E}">
        <p14:creationId xmlns:p14="http://schemas.microsoft.com/office/powerpoint/2010/main" val="2192789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273663"/>
            <a:ext cx="6900882" cy="856621"/>
          </a:xfrm>
        </p:spPr>
        <p:txBody>
          <a:bodyPr/>
          <a:lstStyle/>
          <a:p>
            <a:r>
              <a:rPr lang="tr-TR" sz="3200" b="1" dirty="0" smtClean="0">
                <a:solidFill>
                  <a:srgbClr val="00BAD5"/>
                </a:solidFill>
                <a:latin typeface="Calibri" pitchFamily="34" charset="0"/>
                <a:ea typeface="ヒラギノ角ゴ Pro W3" pitchFamily="1" charset="-128"/>
              </a:rPr>
              <a:t>Yeni Girişimci Programı</a:t>
            </a:r>
            <a:br>
              <a:rPr lang="tr-TR" sz="3200" b="1" dirty="0" smtClean="0">
                <a:solidFill>
                  <a:srgbClr val="00BAD5"/>
                </a:solidFill>
                <a:latin typeface="Calibri" pitchFamily="34" charset="0"/>
                <a:ea typeface="ヒラギノ角ゴ Pro W3" pitchFamily="1" charset="-128"/>
              </a:rPr>
            </a:b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39</a:t>
            </a:fld>
            <a:endParaRPr lang="tr-T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256060"/>
            <a:ext cx="1927913" cy="1564010"/>
          </a:xfrm>
          <a:prstGeom prst="rect">
            <a:avLst/>
          </a:prstGeom>
        </p:spPr>
      </p:pic>
      <p:sp>
        <p:nvSpPr>
          <p:cNvPr id="3" name="Metin kutusu 2"/>
          <p:cNvSpPr txBox="1"/>
          <p:nvPr/>
        </p:nvSpPr>
        <p:spPr>
          <a:xfrm>
            <a:off x="1619672" y="1544092"/>
            <a:ext cx="7488832" cy="4524315"/>
          </a:xfrm>
          <a:prstGeom prst="rect">
            <a:avLst/>
          </a:prstGeom>
          <a:noFill/>
        </p:spPr>
        <p:txBody>
          <a:bodyPr wrap="square" rtlCol="0">
            <a:spAutoFit/>
          </a:bodyPr>
          <a:lstStyle/>
          <a:p>
            <a:r>
              <a:rPr lang="tr-TR" b="1" dirty="0" smtClean="0">
                <a:solidFill>
                  <a:srgbClr val="FF3333"/>
                </a:solidFill>
              </a:rPr>
              <a:t>1- Girişimcilik Eğitimi </a:t>
            </a:r>
          </a:p>
          <a:p>
            <a:r>
              <a:rPr lang="tr-TR" b="1" u="sng" dirty="0" smtClean="0">
                <a:solidFill>
                  <a:prstClr val="black"/>
                </a:solidFill>
              </a:rPr>
              <a:t>İşletmenizi </a:t>
            </a:r>
            <a:r>
              <a:rPr lang="tr-TR" b="1" u="sng" dirty="0">
                <a:solidFill>
                  <a:prstClr val="black"/>
                </a:solidFill>
              </a:rPr>
              <a:t>kurmadan önce Uygulamalı Girişimcilik Eğitimi Katılım Belgesi almış olmak gereklidir.</a:t>
            </a:r>
            <a:r>
              <a:rPr lang="tr-TR" dirty="0">
                <a:solidFill>
                  <a:prstClr val="black"/>
                </a:solidFill>
              </a:rPr>
              <a:t> Söz konusu eğitimler asgari 32 ders saati olarak uygulanmakta olup, ücretsiz ve herkesin katılımına açıktır. (Güncel eğitimlere </a:t>
            </a:r>
            <a:r>
              <a:rPr lang="tr-TR" u="sng" dirty="0">
                <a:solidFill>
                  <a:prstClr val="black"/>
                </a:solidFill>
                <a:hlinkClick r:id="rId6"/>
              </a:rPr>
              <a:t>http://www.kosgeb.gov.tr/site/tr/baglanti/ugeliste</a:t>
            </a:r>
            <a:r>
              <a:rPr lang="tr-TR" dirty="0">
                <a:solidFill>
                  <a:prstClr val="black"/>
                </a:solidFill>
              </a:rPr>
              <a:t> linkinden erişim sağlanabilmektedir.) </a:t>
            </a:r>
            <a:r>
              <a:rPr lang="tr-TR" b="1" dirty="0">
                <a:solidFill>
                  <a:prstClr val="black"/>
                </a:solidFill>
              </a:rPr>
              <a:t>Başvurular </a:t>
            </a:r>
            <a:r>
              <a:rPr lang="tr-TR" b="1" dirty="0">
                <a:solidFill>
                  <a:srgbClr val="FF3333"/>
                </a:solidFill>
              </a:rPr>
              <a:t>e-devlet</a:t>
            </a:r>
            <a:r>
              <a:rPr lang="tr-TR" b="1" dirty="0">
                <a:solidFill>
                  <a:prstClr val="black"/>
                </a:solidFill>
              </a:rPr>
              <a:t> üzerinden yapılmakta olup, Uygulama Birimlerimize başvuru yapılmamaktadır.</a:t>
            </a:r>
            <a:endParaRPr lang="tr-TR" dirty="0">
              <a:solidFill>
                <a:prstClr val="black"/>
              </a:solidFill>
            </a:endParaRPr>
          </a:p>
          <a:p>
            <a:r>
              <a:rPr lang="tr-TR" dirty="0">
                <a:solidFill>
                  <a:prstClr val="black"/>
                </a:solidFill>
              </a:rPr>
              <a:t> </a:t>
            </a:r>
          </a:p>
          <a:p>
            <a:r>
              <a:rPr lang="tr-TR" b="1" i="1" dirty="0">
                <a:solidFill>
                  <a:srgbClr val="FF3333"/>
                </a:solidFill>
              </a:rPr>
              <a:t>Girişimcilik Destek Programı kapsamında düzenlenen Uygulamalı Girişimcilik Eğitimini tamamlayan girişimciler diğer başvuru şartlarını taşımaları kaydıyla 01.01.2021 tarihine kadar Girişimciliği Geliştirme Destek Programı (yeni program) kapsamındaki eğitim şartı aranmaksızın Geleneksel Girişimci Programına veyahut İleri Girişimci Programına başvuru yapabileceklerdir.</a:t>
            </a:r>
            <a:endParaRPr lang="tr-TR" dirty="0">
              <a:solidFill>
                <a:srgbClr val="FF3333"/>
              </a:solidFill>
            </a:endParaRPr>
          </a:p>
          <a:p>
            <a:r>
              <a:rPr lang="tr-TR" dirty="0">
                <a:solidFill>
                  <a:prstClr val="black"/>
                </a:solidFill>
              </a:rPr>
              <a:t> </a:t>
            </a:r>
          </a:p>
          <a:p>
            <a:r>
              <a:rPr lang="tr-TR" dirty="0">
                <a:solidFill>
                  <a:prstClr val="black"/>
                </a:solidFill>
              </a:rPr>
              <a:t>Eğitimi tamamlayanların Programa başvuru yapması için </a:t>
            </a:r>
            <a:r>
              <a:rPr lang="tr-TR" b="1" i="1" dirty="0">
                <a:solidFill>
                  <a:prstClr val="black"/>
                </a:solidFill>
              </a:rPr>
              <a:t>Uygulamalı Girişimcilik Eğitimi Katılım Belgesinin</a:t>
            </a:r>
            <a:r>
              <a:rPr lang="tr-TR" dirty="0">
                <a:solidFill>
                  <a:prstClr val="black"/>
                </a:solidFill>
              </a:rPr>
              <a:t> </a:t>
            </a:r>
            <a:r>
              <a:rPr lang="tr-TR" b="1" dirty="0">
                <a:solidFill>
                  <a:prstClr val="black"/>
                </a:solidFill>
              </a:rPr>
              <a:t>fiziki olarak</a:t>
            </a:r>
            <a:r>
              <a:rPr lang="tr-TR" dirty="0">
                <a:solidFill>
                  <a:prstClr val="black"/>
                </a:solidFill>
              </a:rPr>
              <a:t> </a:t>
            </a:r>
            <a:r>
              <a:rPr lang="tr-TR" b="1" dirty="0">
                <a:solidFill>
                  <a:prstClr val="black"/>
                </a:solidFill>
              </a:rPr>
              <a:t>teslimi gerekmemektedir. </a:t>
            </a:r>
            <a:endParaRPr lang="tr-TR" dirty="0">
              <a:solidFill>
                <a:prstClr val="black"/>
              </a:solidFill>
            </a:endParaRPr>
          </a:p>
        </p:txBody>
      </p:sp>
    </p:spTree>
    <p:extLst>
      <p:ext uri="{BB962C8B-B14F-4D97-AF65-F5344CB8AC3E}">
        <p14:creationId xmlns:p14="http://schemas.microsoft.com/office/powerpoint/2010/main" val="5918953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79512" y="103990"/>
            <a:ext cx="5112568" cy="584775"/>
          </a:xfrm>
          <a:prstGeom prst="rect">
            <a:avLst/>
          </a:prstGeom>
          <a:noFill/>
        </p:spPr>
        <p:txBody>
          <a:bodyPr wrap="square" rtlCol="0">
            <a:spAutoFit/>
          </a:bodyPr>
          <a:lstStyle/>
          <a:p>
            <a:r>
              <a:rPr lang="tr-TR" sz="3200" b="1" dirty="0">
                <a:solidFill>
                  <a:srgbClr val="00BAD5"/>
                </a:solidFill>
              </a:rPr>
              <a:t>KOSGEB ve Kuruluş Amacı</a:t>
            </a:r>
          </a:p>
        </p:txBody>
      </p:sp>
      <p:pic>
        <p:nvPicPr>
          <p:cNvPr id="3" name="Picture 3"/>
          <p:cNvPicPr>
            <a:picLocks noChangeAspect="1" noChangeArrowheads="1"/>
          </p:cNvPicPr>
          <p:nvPr/>
        </p:nvPicPr>
        <p:blipFill>
          <a:blip r:embed="rId2" cstate="print"/>
          <a:srcRect/>
          <a:stretch>
            <a:fillRect/>
          </a:stretch>
        </p:blipFill>
        <p:spPr bwMode="auto">
          <a:xfrm>
            <a:off x="8172400" y="175947"/>
            <a:ext cx="720080" cy="507913"/>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467547" y="681737"/>
            <a:ext cx="409575" cy="4191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67547" y="1112043"/>
            <a:ext cx="409575" cy="4191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67547" y="2697961"/>
            <a:ext cx="409575" cy="4191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7547" y="3128268"/>
            <a:ext cx="409575" cy="41910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971622" y="2049889"/>
            <a:ext cx="219075" cy="228600"/>
          </a:xfrm>
          <a:prstGeom prst="rect">
            <a:avLst/>
          </a:prstGeom>
          <a:noFill/>
          <a:ln w="9525">
            <a:noFill/>
            <a:miter lim="800000"/>
            <a:headEnd/>
            <a:tailEnd/>
          </a:ln>
        </p:spPr>
      </p:pic>
      <p:pic>
        <p:nvPicPr>
          <p:cNvPr id="6150" name="Picture 6"/>
          <p:cNvPicPr>
            <a:picLocks noChangeAspect="1" noChangeArrowheads="1"/>
          </p:cNvPicPr>
          <p:nvPr/>
        </p:nvPicPr>
        <p:blipFill>
          <a:blip r:embed="rId4" cstate="print"/>
          <a:srcRect/>
          <a:stretch>
            <a:fillRect/>
          </a:stretch>
        </p:blipFill>
        <p:spPr bwMode="auto">
          <a:xfrm>
            <a:off x="971622" y="1761857"/>
            <a:ext cx="219075" cy="228600"/>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971622" y="2337921"/>
            <a:ext cx="219075" cy="228600"/>
          </a:xfrm>
          <a:prstGeom prst="rect">
            <a:avLst/>
          </a:prstGeom>
          <a:noFill/>
          <a:ln w="9525">
            <a:noFill/>
            <a:miter lim="800000"/>
            <a:headEnd/>
            <a:tailEnd/>
          </a:ln>
        </p:spPr>
      </p:pic>
      <p:sp>
        <p:nvSpPr>
          <p:cNvPr id="14" name="13 Metin kutusu"/>
          <p:cNvSpPr txBox="1"/>
          <p:nvPr/>
        </p:nvSpPr>
        <p:spPr>
          <a:xfrm>
            <a:off x="899592" y="681737"/>
            <a:ext cx="5112568" cy="369332"/>
          </a:xfrm>
          <a:prstGeom prst="rect">
            <a:avLst/>
          </a:prstGeom>
          <a:noFill/>
        </p:spPr>
        <p:txBody>
          <a:bodyPr wrap="square" rtlCol="0">
            <a:spAutoFit/>
          </a:bodyPr>
          <a:lstStyle/>
          <a:p>
            <a:r>
              <a:rPr lang="tr-TR" b="1" dirty="0" smtClean="0"/>
              <a:t>KOSGEB, 1990 yılında 3624 sayılı Kanun ile kuruldu.</a:t>
            </a:r>
            <a:endParaRPr lang="tr-TR" b="1" dirty="0"/>
          </a:p>
        </p:txBody>
      </p:sp>
      <p:sp>
        <p:nvSpPr>
          <p:cNvPr id="15" name="14 Metin kutusu"/>
          <p:cNvSpPr txBox="1"/>
          <p:nvPr/>
        </p:nvSpPr>
        <p:spPr>
          <a:xfrm>
            <a:off x="899592" y="1040094"/>
            <a:ext cx="7992888" cy="646331"/>
          </a:xfrm>
          <a:prstGeom prst="rect">
            <a:avLst/>
          </a:prstGeom>
          <a:noFill/>
        </p:spPr>
        <p:txBody>
          <a:bodyPr wrap="square" rtlCol="0">
            <a:spAutoFit/>
          </a:bodyPr>
          <a:lstStyle/>
          <a:p>
            <a:r>
              <a:rPr lang="tr-TR" b="1" dirty="0" smtClean="0"/>
              <a:t>Amacı; </a:t>
            </a:r>
            <a:r>
              <a:rPr lang="tr-TR" b="1" dirty="0"/>
              <a:t>ü</a:t>
            </a:r>
            <a:r>
              <a:rPr lang="tr-TR" b="1" dirty="0" smtClean="0"/>
              <a:t>lkenin ekonomik ve sosyal ihtiyaçlarının karşılanmasında</a:t>
            </a:r>
          </a:p>
          <a:p>
            <a:r>
              <a:rPr lang="tr-TR" b="1" dirty="0" smtClean="0">
                <a:solidFill>
                  <a:srgbClr val="FF0000"/>
                </a:solidFill>
              </a:rPr>
              <a:t>küçük ve orta ölçekli işletmelerin (KOBİ’lerin)</a:t>
            </a:r>
            <a:endParaRPr lang="tr-TR" b="1" dirty="0">
              <a:solidFill>
                <a:srgbClr val="FF0000"/>
              </a:solidFill>
            </a:endParaRPr>
          </a:p>
        </p:txBody>
      </p:sp>
      <p:sp>
        <p:nvSpPr>
          <p:cNvPr id="16" name="15 Metin kutusu"/>
          <p:cNvSpPr txBox="1"/>
          <p:nvPr/>
        </p:nvSpPr>
        <p:spPr>
          <a:xfrm>
            <a:off x="1130699" y="1689856"/>
            <a:ext cx="2576283" cy="338554"/>
          </a:xfrm>
          <a:prstGeom prst="rect">
            <a:avLst/>
          </a:prstGeom>
          <a:noFill/>
        </p:spPr>
        <p:txBody>
          <a:bodyPr wrap="none" rtlCol="0">
            <a:spAutoFit/>
          </a:bodyPr>
          <a:lstStyle/>
          <a:p>
            <a:r>
              <a:rPr lang="tr-TR" sz="1600" dirty="0" smtClean="0"/>
              <a:t>Payını ve etkinliğini artırmak,</a:t>
            </a:r>
            <a:endParaRPr lang="tr-TR" sz="1600" dirty="0"/>
          </a:p>
        </p:txBody>
      </p:sp>
      <p:sp>
        <p:nvSpPr>
          <p:cNvPr id="18" name="17 Metin kutusu"/>
          <p:cNvSpPr txBox="1"/>
          <p:nvPr/>
        </p:nvSpPr>
        <p:spPr>
          <a:xfrm>
            <a:off x="1115616" y="1999367"/>
            <a:ext cx="3808671" cy="338554"/>
          </a:xfrm>
          <a:prstGeom prst="rect">
            <a:avLst/>
          </a:prstGeom>
          <a:noFill/>
        </p:spPr>
        <p:txBody>
          <a:bodyPr wrap="none" rtlCol="0">
            <a:spAutoFit/>
          </a:bodyPr>
          <a:lstStyle/>
          <a:p>
            <a:r>
              <a:rPr lang="tr-TR" sz="1600" dirty="0" smtClean="0"/>
              <a:t>Rekabet güçlerini ve düzeylerini yükseltmek</a:t>
            </a:r>
            <a:endParaRPr lang="tr-TR" sz="1600" dirty="0"/>
          </a:p>
        </p:txBody>
      </p:sp>
      <p:sp>
        <p:nvSpPr>
          <p:cNvPr id="19" name="18 Metin kutusu"/>
          <p:cNvSpPr txBox="1"/>
          <p:nvPr/>
        </p:nvSpPr>
        <p:spPr>
          <a:xfrm>
            <a:off x="1115620" y="2287685"/>
            <a:ext cx="6602257" cy="338554"/>
          </a:xfrm>
          <a:prstGeom prst="rect">
            <a:avLst/>
          </a:prstGeom>
          <a:noFill/>
        </p:spPr>
        <p:txBody>
          <a:bodyPr wrap="none" rtlCol="0">
            <a:spAutoFit/>
          </a:bodyPr>
          <a:lstStyle/>
          <a:p>
            <a:r>
              <a:rPr lang="tr-TR" sz="1600" dirty="0" smtClean="0"/>
              <a:t>Sanayide entegrasyonu ekonomik gelişmelere uygun biçimde gerçekleştirmek</a:t>
            </a:r>
            <a:endParaRPr lang="tr-TR" sz="1600" dirty="0"/>
          </a:p>
        </p:txBody>
      </p:sp>
      <p:sp>
        <p:nvSpPr>
          <p:cNvPr id="20" name="19 Metin kutusu"/>
          <p:cNvSpPr txBox="1"/>
          <p:nvPr/>
        </p:nvSpPr>
        <p:spPr>
          <a:xfrm>
            <a:off x="888706" y="2708847"/>
            <a:ext cx="7488832" cy="369332"/>
          </a:xfrm>
          <a:prstGeom prst="rect">
            <a:avLst/>
          </a:prstGeom>
          <a:noFill/>
        </p:spPr>
        <p:txBody>
          <a:bodyPr wrap="square" rtlCol="0">
            <a:spAutoFit/>
          </a:bodyPr>
          <a:lstStyle/>
          <a:p>
            <a:r>
              <a:rPr lang="tr-TR" b="1" dirty="0" smtClean="0"/>
              <a:t>KOSGEB, </a:t>
            </a:r>
            <a:r>
              <a:rPr lang="tr-TR" b="1" dirty="0" smtClean="0">
                <a:solidFill>
                  <a:srgbClr val="00BAD9"/>
                </a:solidFill>
              </a:rPr>
              <a:t>Bilim, Sanayi ve Teknoloji Bakanlığının “ilgili </a:t>
            </a:r>
            <a:r>
              <a:rPr lang="tr-TR" b="1" dirty="0" err="1" smtClean="0">
                <a:solidFill>
                  <a:srgbClr val="00BAD9"/>
                </a:solidFill>
              </a:rPr>
              <a:t>kuruluşu”</a:t>
            </a:r>
            <a:r>
              <a:rPr lang="tr-TR" b="1" dirty="0" err="1" smtClean="0"/>
              <a:t>dur</a:t>
            </a:r>
            <a:r>
              <a:rPr lang="tr-TR" b="1" dirty="0" smtClean="0"/>
              <a:t>.</a:t>
            </a:r>
            <a:endParaRPr lang="tr-TR" b="1" dirty="0"/>
          </a:p>
        </p:txBody>
      </p:sp>
      <p:sp>
        <p:nvSpPr>
          <p:cNvPr id="21" name="20 Metin kutusu"/>
          <p:cNvSpPr txBox="1"/>
          <p:nvPr/>
        </p:nvSpPr>
        <p:spPr>
          <a:xfrm>
            <a:off x="899592" y="3056319"/>
            <a:ext cx="7488832" cy="646331"/>
          </a:xfrm>
          <a:prstGeom prst="rect">
            <a:avLst/>
          </a:prstGeom>
          <a:noFill/>
        </p:spPr>
        <p:txBody>
          <a:bodyPr wrap="square" rtlCol="0">
            <a:spAutoFit/>
          </a:bodyPr>
          <a:lstStyle/>
          <a:p>
            <a:r>
              <a:rPr lang="tr-TR" b="1" dirty="0" smtClean="0"/>
              <a:t>KOSGEB’in hedef kitlesini; </a:t>
            </a:r>
            <a:r>
              <a:rPr lang="tr-TR" b="1" dirty="0" smtClean="0">
                <a:solidFill>
                  <a:srgbClr val="FF0000"/>
                </a:solidFill>
              </a:rPr>
              <a:t>2009/15431</a:t>
            </a:r>
            <a:r>
              <a:rPr lang="tr-TR" b="1" dirty="0" smtClean="0"/>
              <a:t> sayılı Bakanlar Kurulu Kararı’nda belirlenen sektörlerde faaliyet gösteren </a:t>
            </a:r>
            <a:r>
              <a:rPr lang="tr-TR" b="1" dirty="0" smtClean="0">
                <a:solidFill>
                  <a:srgbClr val="00BAD9"/>
                </a:solidFill>
              </a:rPr>
              <a:t>KOBİ</a:t>
            </a:r>
            <a:r>
              <a:rPr lang="tr-TR" b="1" dirty="0" smtClean="0"/>
              <a:t>’ler oluşturmaktadır.</a:t>
            </a:r>
            <a:endParaRPr lang="tr-TR" b="1" dirty="0"/>
          </a:p>
        </p:txBody>
      </p:sp>
      <p:cxnSp>
        <p:nvCxnSpPr>
          <p:cNvPr id="24" name="23 Düz Bağlayıcı"/>
          <p:cNvCxnSpPr/>
          <p:nvPr/>
        </p:nvCxnSpPr>
        <p:spPr>
          <a:xfrm>
            <a:off x="3103376" y="3776339"/>
            <a:ext cx="0" cy="2984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5" name="11 Tablo"/>
          <p:cNvGraphicFramePr>
            <a:graphicFrameLocks noGrp="1"/>
          </p:cNvGraphicFramePr>
          <p:nvPr>
            <p:extLst>
              <p:ext uri="{D42A27DB-BD31-4B8C-83A1-F6EECF244321}">
                <p14:modId xmlns:p14="http://schemas.microsoft.com/office/powerpoint/2010/main" val="103349331"/>
              </p:ext>
            </p:extLst>
          </p:nvPr>
        </p:nvGraphicFramePr>
        <p:xfrm>
          <a:off x="1021138" y="3992363"/>
          <a:ext cx="7151262" cy="2592289"/>
        </p:xfrm>
        <a:graphic>
          <a:graphicData uri="http://schemas.openxmlformats.org/drawingml/2006/table">
            <a:tbl>
              <a:tblPr firstRow="1" bandRow="1">
                <a:tableStyleId>{5C22544A-7EE6-4342-B048-85BDC9FD1C3A}</a:tableStyleId>
              </a:tblPr>
              <a:tblGrid>
                <a:gridCol w="1662604"/>
                <a:gridCol w="1410012"/>
                <a:gridCol w="4078646"/>
              </a:tblGrid>
              <a:tr h="897238">
                <a:tc>
                  <a:txBody>
                    <a:bodyPr/>
                    <a:lstStyle/>
                    <a:p>
                      <a:pPr algn="ctr"/>
                      <a:r>
                        <a:rPr lang="tr-TR" sz="1600" dirty="0" smtClean="0">
                          <a:latin typeface="+mn-lt"/>
                        </a:rPr>
                        <a:t>Sanayi</a:t>
                      </a:r>
                      <a:endParaRPr lang="tr-TR" sz="1600" dirty="0">
                        <a:latin typeface="+mn-lt"/>
                      </a:endParaRPr>
                    </a:p>
                  </a:txBody>
                  <a:tcPr marL="91437" marR="91437" marT="38114" marB="38114" anchor="ctr">
                    <a:solidFill>
                      <a:srgbClr val="B0C025"/>
                    </a:solidFill>
                  </a:tcPr>
                </a:tc>
                <a:tc gridSpan="2">
                  <a:txBody>
                    <a:bodyPr/>
                    <a:lstStyle/>
                    <a:p>
                      <a:pPr marL="285750" indent="-285750">
                        <a:buClr>
                          <a:schemeClr val="bg1"/>
                        </a:buClr>
                        <a:buFont typeface="Wingdings" pitchFamily="2" charset="2"/>
                        <a:buChar char="ü"/>
                      </a:pPr>
                      <a:r>
                        <a:rPr lang="tr-TR" sz="1600" b="1" dirty="0" smtClean="0">
                          <a:solidFill>
                            <a:schemeClr val="tx1"/>
                          </a:solidFill>
                          <a:latin typeface="+mn-lt"/>
                        </a:rPr>
                        <a:t>Madencilik</a:t>
                      </a:r>
                    </a:p>
                    <a:p>
                      <a:pPr marL="285750" indent="-285750">
                        <a:buClr>
                          <a:schemeClr val="bg1"/>
                        </a:buClr>
                        <a:buFont typeface="Wingdings" pitchFamily="2" charset="2"/>
                        <a:buChar char="ü"/>
                      </a:pPr>
                      <a:r>
                        <a:rPr lang="tr-TR" sz="1600" b="1" dirty="0" smtClean="0">
                          <a:solidFill>
                            <a:schemeClr val="tx1"/>
                          </a:solidFill>
                          <a:latin typeface="+mn-lt"/>
                        </a:rPr>
                        <a:t>İmalat</a:t>
                      </a:r>
                    </a:p>
                    <a:p>
                      <a:pPr marL="285750" indent="-285750">
                        <a:buClr>
                          <a:schemeClr val="bg1"/>
                        </a:buClr>
                        <a:buFont typeface="Wingdings" pitchFamily="2" charset="2"/>
                        <a:buChar char="ü"/>
                      </a:pPr>
                      <a:r>
                        <a:rPr lang="tr-TR" sz="1600" b="1" dirty="0" smtClean="0">
                          <a:solidFill>
                            <a:schemeClr val="tx1"/>
                          </a:solidFill>
                          <a:latin typeface="+mn-lt"/>
                        </a:rPr>
                        <a:t>Enerji</a:t>
                      </a:r>
                      <a:endParaRPr lang="tr-TR" sz="1600" b="1" dirty="0">
                        <a:solidFill>
                          <a:schemeClr val="tx1"/>
                        </a:solidFill>
                        <a:latin typeface="+mn-lt"/>
                      </a:endParaRPr>
                    </a:p>
                  </a:txBody>
                  <a:tcPr marL="91437" marR="91437" marT="38114" marB="38114" anchor="ctr">
                    <a:solidFill>
                      <a:srgbClr val="B0C025"/>
                    </a:solidFill>
                  </a:tcPr>
                </a:tc>
                <a:tc hMerge="1">
                  <a:txBody>
                    <a:bodyPr/>
                    <a:lstStyle/>
                    <a:p>
                      <a:endParaRPr lang="tr-TR" sz="1050" b="1" dirty="0">
                        <a:solidFill>
                          <a:schemeClr val="tx1"/>
                        </a:solidFill>
                        <a:latin typeface="Frutiger 45 Light" pitchFamily="50" charset="0"/>
                      </a:endParaRPr>
                    </a:p>
                  </a:txBody>
                  <a:tcPr marL="91437" marR="91437" marT="38117" marB="38117">
                    <a:solidFill>
                      <a:srgbClr val="B0C025"/>
                    </a:solidFill>
                  </a:tcPr>
                </a:tc>
              </a:tr>
              <a:tr h="1695051">
                <a:tc>
                  <a:txBody>
                    <a:bodyPr/>
                    <a:lstStyle/>
                    <a:p>
                      <a:pPr algn="ctr"/>
                      <a:r>
                        <a:rPr lang="tr-TR" sz="1600" b="1" dirty="0" smtClean="0">
                          <a:solidFill>
                            <a:schemeClr val="bg1"/>
                          </a:solidFill>
                          <a:latin typeface="+mn-lt"/>
                        </a:rPr>
                        <a:t>Hizmet</a:t>
                      </a:r>
                      <a:r>
                        <a:rPr lang="tr-TR" sz="1600" b="1" baseline="0" dirty="0" smtClean="0">
                          <a:solidFill>
                            <a:schemeClr val="bg1"/>
                          </a:solidFill>
                          <a:latin typeface="+mn-lt"/>
                        </a:rPr>
                        <a:t> ve Ticaret</a:t>
                      </a:r>
                      <a:endParaRPr lang="tr-TR" sz="1600" b="1" dirty="0">
                        <a:solidFill>
                          <a:schemeClr val="bg1"/>
                        </a:solidFill>
                        <a:latin typeface="+mn-lt"/>
                      </a:endParaRPr>
                    </a:p>
                  </a:txBody>
                  <a:tcPr marL="91437" marR="91437" marT="38114" marB="38114" anchor="ctr">
                    <a:solidFill>
                      <a:srgbClr val="00BAD9"/>
                    </a:solidFill>
                  </a:tcPr>
                </a:tc>
                <a:tc>
                  <a:txBody>
                    <a:bodyPr/>
                    <a:lstStyle/>
                    <a:p>
                      <a:pPr marL="285750" indent="-285750">
                        <a:buClr>
                          <a:schemeClr val="bg1"/>
                        </a:buClr>
                        <a:buFont typeface="Wingdings" pitchFamily="2" charset="2"/>
                        <a:buChar char="ü"/>
                      </a:pPr>
                      <a:r>
                        <a:rPr lang="tr-TR" sz="1600" b="1" dirty="0" smtClean="0">
                          <a:latin typeface="+mn-lt"/>
                        </a:rPr>
                        <a:t>Su</a:t>
                      </a:r>
                    </a:p>
                    <a:p>
                      <a:pPr marL="285750" indent="-285750">
                        <a:buClr>
                          <a:schemeClr val="bg1"/>
                        </a:buClr>
                        <a:buFont typeface="Wingdings" pitchFamily="2" charset="2"/>
                        <a:buChar char="ü"/>
                      </a:pPr>
                      <a:r>
                        <a:rPr lang="tr-TR" sz="1600" b="1" dirty="0" smtClean="0">
                          <a:latin typeface="+mn-lt"/>
                        </a:rPr>
                        <a:t>İnşaat</a:t>
                      </a:r>
                    </a:p>
                    <a:p>
                      <a:pPr marL="285750" indent="-285750">
                        <a:buClr>
                          <a:schemeClr val="bg1"/>
                        </a:buClr>
                        <a:buFont typeface="Wingdings" pitchFamily="2" charset="2"/>
                        <a:buChar char="ü"/>
                      </a:pPr>
                      <a:r>
                        <a:rPr lang="tr-TR" sz="1600" b="1" dirty="0" smtClean="0">
                          <a:latin typeface="+mn-lt"/>
                        </a:rPr>
                        <a:t>Ticaret</a:t>
                      </a:r>
                    </a:p>
                    <a:p>
                      <a:pPr marL="285750" indent="-285750">
                        <a:buClr>
                          <a:schemeClr val="bg1"/>
                        </a:buClr>
                        <a:buFont typeface="Wingdings" pitchFamily="2" charset="2"/>
                        <a:buChar char="ü"/>
                      </a:pPr>
                      <a:r>
                        <a:rPr lang="tr-TR" sz="1600" b="1" dirty="0" smtClean="0">
                          <a:latin typeface="+mn-lt"/>
                        </a:rPr>
                        <a:t>Ulaştırma</a:t>
                      </a:r>
                    </a:p>
                    <a:p>
                      <a:pPr marL="285750" indent="-285750">
                        <a:buClr>
                          <a:schemeClr val="bg1"/>
                        </a:buClr>
                        <a:buFont typeface="Wingdings" pitchFamily="2" charset="2"/>
                        <a:buChar char="ü"/>
                      </a:pPr>
                      <a:r>
                        <a:rPr lang="tr-TR" sz="1600" b="1" dirty="0" smtClean="0">
                          <a:latin typeface="+mn-lt"/>
                        </a:rPr>
                        <a:t>Turizm</a:t>
                      </a:r>
                    </a:p>
                  </a:txBody>
                  <a:tcPr marL="91437" marR="91437" marT="38114" marB="38114" anchor="ctr">
                    <a:solidFill>
                      <a:srgbClr val="00BAD9"/>
                    </a:solidFill>
                  </a:tcPr>
                </a:tc>
                <a:tc>
                  <a:txBody>
                    <a:bodyPr/>
                    <a:lstStyle/>
                    <a:p>
                      <a:pPr marL="285750" indent="-285750">
                        <a:buClr>
                          <a:schemeClr val="bg1"/>
                        </a:buClr>
                        <a:buFont typeface="Wingdings" pitchFamily="2" charset="2"/>
                        <a:buChar char="ü"/>
                      </a:pPr>
                      <a:r>
                        <a:rPr lang="tr-TR" sz="1600" b="1" dirty="0" smtClean="0">
                          <a:latin typeface="+mn-lt"/>
                        </a:rPr>
                        <a:t>Bilgi ve İletişim</a:t>
                      </a:r>
                    </a:p>
                    <a:p>
                      <a:pPr marL="285750" indent="-285750">
                        <a:buClr>
                          <a:schemeClr val="bg1"/>
                        </a:buClr>
                        <a:buFont typeface="Wingdings" pitchFamily="2" charset="2"/>
                        <a:buChar char="ü"/>
                      </a:pPr>
                      <a:r>
                        <a:rPr lang="tr-TR" sz="1600" b="1" dirty="0" smtClean="0">
                          <a:latin typeface="+mn-lt"/>
                        </a:rPr>
                        <a:t>Mesleki, bilimsel</a:t>
                      </a:r>
                      <a:r>
                        <a:rPr lang="tr-TR" sz="1600" b="1" baseline="0" dirty="0" smtClean="0">
                          <a:latin typeface="+mn-lt"/>
                        </a:rPr>
                        <a:t> ve teknik faaliyetler</a:t>
                      </a:r>
                    </a:p>
                    <a:p>
                      <a:pPr marL="285750" indent="-285750">
                        <a:buClr>
                          <a:schemeClr val="bg1"/>
                        </a:buClr>
                        <a:buFont typeface="Wingdings" pitchFamily="2" charset="2"/>
                        <a:buChar char="ü"/>
                      </a:pPr>
                      <a:r>
                        <a:rPr lang="tr-TR" sz="1600" b="1" baseline="0" dirty="0" smtClean="0">
                          <a:latin typeface="+mn-lt"/>
                        </a:rPr>
                        <a:t>İdari ve destek hizmet faaliyetleri</a:t>
                      </a:r>
                    </a:p>
                    <a:p>
                      <a:pPr marL="285750" indent="-285750">
                        <a:buClr>
                          <a:schemeClr val="bg1"/>
                        </a:buClr>
                        <a:buFont typeface="Wingdings" pitchFamily="2" charset="2"/>
                        <a:buChar char="ü"/>
                      </a:pPr>
                      <a:r>
                        <a:rPr lang="tr-TR" sz="1600" b="1" dirty="0" smtClean="0">
                          <a:latin typeface="+mn-lt"/>
                        </a:rPr>
                        <a:t>Kültür, sanat, eğlence, dinlence ve spor</a:t>
                      </a:r>
                    </a:p>
                    <a:p>
                      <a:pPr marL="285750" indent="-285750">
                        <a:buClr>
                          <a:schemeClr val="bg1"/>
                        </a:buClr>
                        <a:buFont typeface="Wingdings" pitchFamily="2" charset="2"/>
                        <a:buChar char="ü"/>
                      </a:pPr>
                      <a:r>
                        <a:rPr lang="tr-TR" sz="1600" b="1" dirty="0" smtClean="0">
                          <a:latin typeface="+mn-lt"/>
                        </a:rPr>
                        <a:t>Diğer hizmet faaliyetleri</a:t>
                      </a:r>
                    </a:p>
                  </a:txBody>
                  <a:tcPr marL="91437" marR="91437" marT="38114" marB="38114" anchor="ctr">
                    <a:solidFill>
                      <a:srgbClr val="00BAD9"/>
                    </a:solidFill>
                  </a:tcPr>
                </a:tc>
              </a:tr>
            </a:tbl>
          </a:graphicData>
        </a:graphic>
      </p:graphicFrame>
    </p:spTree>
    <p:extLst>
      <p:ext uri="{BB962C8B-B14F-4D97-AF65-F5344CB8AC3E}">
        <p14:creationId xmlns:p14="http://schemas.microsoft.com/office/powerpoint/2010/main" val="1616879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273663"/>
            <a:ext cx="6900882" cy="856621"/>
          </a:xfrm>
        </p:spPr>
        <p:txBody>
          <a:bodyPr/>
          <a:lstStyle/>
          <a:p>
            <a:r>
              <a:rPr lang="tr-TR" sz="3200" b="1" dirty="0" smtClean="0">
                <a:solidFill>
                  <a:srgbClr val="00BAD5"/>
                </a:solidFill>
                <a:latin typeface="Calibri" pitchFamily="34" charset="0"/>
                <a:ea typeface="ヒラギノ角ゴ Pro W3" pitchFamily="1" charset="-128"/>
              </a:rPr>
              <a:t>Yeni Girişimci Programı</a:t>
            </a:r>
            <a:br>
              <a:rPr lang="tr-TR" sz="3200" b="1" dirty="0" smtClean="0">
                <a:solidFill>
                  <a:srgbClr val="00BAD5"/>
                </a:solidFill>
                <a:latin typeface="Calibri" pitchFamily="34" charset="0"/>
                <a:ea typeface="ヒラギノ角ゴ Pro W3" pitchFamily="1" charset="-128"/>
              </a:rPr>
            </a:br>
            <a:r>
              <a:rPr lang="tr-TR" sz="3200" b="1" dirty="0" smtClean="0">
                <a:solidFill>
                  <a:srgbClr val="00BAD5"/>
                </a:solidFill>
                <a:latin typeface="Calibri" pitchFamily="34" charset="0"/>
                <a:ea typeface="ヒラギノ角ゴ Pro W3" pitchFamily="1" charset="-128"/>
              </a:rPr>
              <a:t>Süreç Adımları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40</a:t>
            </a:fld>
            <a:endParaRPr lang="tr-TR"/>
          </a:p>
        </p:txBody>
      </p:sp>
      <p:sp>
        <p:nvSpPr>
          <p:cNvPr id="3" name="Metin kutusu 2"/>
          <p:cNvSpPr txBox="1"/>
          <p:nvPr/>
        </p:nvSpPr>
        <p:spPr>
          <a:xfrm>
            <a:off x="1619672" y="1544092"/>
            <a:ext cx="7488832" cy="2862322"/>
          </a:xfrm>
          <a:prstGeom prst="rect">
            <a:avLst/>
          </a:prstGeom>
          <a:noFill/>
        </p:spPr>
        <p:txBody>
          <a:bodyPr wrap="square" rtlCol="0">
            <a:spAutoFit/>
          </a:bodyPr>
          <a:lstStyle/>
          <a:p>
            <a:r>
              <a:rPr lang="tr-TR" b="1" dirty="0">
                <a:solidFill>
                  <a:srgbClr val="FF3333"/>
                </a:solidFill>
              </a:rPr>
              <a:t>2</a:t>
            </a:r>
            <a:r>
              <a:rPr lang="tr-TR" b="1" dirty="0" smtClean="0">
                <a:solidFill>
                  <a:srgbClr val="FF3333"/>
                </a:solidFill>
              </a:rPr>
              <a:t>- İşletme Kuruluşu</a:t>
            </a:r>
          </a:p>
          <a:p>
            <a:endParaRPr lang="tr-TR" b="1" dirty="0" smtClean="0">
              <a:solidFill>
                <a:srgbClr val="FF3333"/>
              </a:solidFill>
            </a:endParaRPr>
          </a:p>
          <a:p>
            <a:r>
              <a:rPr lang="tr-TR" dirty="0">
                <a:solidFill>
                  <a:prstClr val="black"/>
                </a:solidFill>
              </a:rPr>
              <a:t>Bu eğitimi tamamladıktan sonra, işinizi kurarak KOSGEB veri tabanına kayıt olmanız ve KOBİ Beyannamesi </a:t>
            </a:r>
            <a:r>
              <a:rPr lang="tr-TR" dirty="0" smtClean="0">
                <a:solidFill>
                  <a:prstClr val="black"/>
                </a:solidFill>
              </a:rPr>
              <a:t>doldurmanız </a:t>
            </a:r>
            <a:r>
              <a:rPr lang="tr-TR" dirty="0">
                <a:solidFill>
                  <a:prstClr val="black"/>
                </a:solidFill>
              </a:rPr>
              <a:t>gerekmektedir. Bu adımlara yönelik izlenmesi gerekli süreçlere kurumsal web sayfamızda yer verilmiştir. (Lütfen bakınız: </a:t>
            </a:r>
            <a:r>
              <a:rPr lang="tr-TR" u="sng" dirty="0">
                <a:solidFill>
                  <a:prstClr val="black"/>
                </a:solidFill>
                <a:hlinkClick r:id="rId4"/>
              </a:rPr>
              <a:t>http://www.kosgeb.gov.tr/site/tr/genel/detay/176/veri-tabanina-nasil-kayit-olunur</a:t>
            </a:r>
            <a:r>
              <a:rPr lang="tr-TR" dirty="0">
                <a:solidFill>
                  <a:prstClr val="black"/>
                </a:solidFill>
              </a:rPr>
              <a:t> ve </a:t>
            </a:r>
            <a:r>
              <a:rPr lang="tr-TR" u="sng" dirty="0">
                <a:solidFill>
                  <a:prstClr val="black"/>
                </a:solidFill>
                <a:hlinkClick r:id="rId5"/>
              </a:rPr>
              <a:t>http://www.kosgeb.gov.tr/site/tr/genel/detay/178/</a:t>
            </a:r>
            <a:r>
              <a:rPr lang="tr-TR" u="sng" dirty="0" err="1">
                <a:solidFill>
                  <a:prstClr val="black"/>
                </a:solidFill>
                <a:hlinkClick r:id="rId5"/>
              </a:rPr>
              <a:t>kobi</a:t>
            </a:r>
            <a:r>
              <a:rPr lang="tr-TR" u="sng" dirty="0">
                <a:solidFill>
                  <a:prstClr val="black"/>
                </a:solidFill>
                <a:hlinkClick r:id="rId5"/>
              </a:rPr>
              <a:t>-beyannamesi-</a:t>
            </a:r>
            <a:r>
              <a:rPr lang="tr-TR" u="sng" dirty="0" err="1">
                <a:solidFill>
                  <a:prstClr val="black"/>
                </a:solidFill>
                <a:hlinkClick r:id="rId5"/>
              </a:rPr>
              <a:t>nasil</a:t>
            </a:r>
            <a:r>
              <a:rPr lang="tr-TR" u="sng" dirty="0">
                <a:solidFill>
                  <a:prstClr val="black"/>
                </a:solidFill>
                <a:hlinkClick r:id="rId5"/>
              </a:rPr>
              <a:t>-doldurulur</a:t>
            </a:r>
            <a:r>
              <a:rPr lang="tr-TR" u="sng" dirty="0">
                <a:solidFill>
                  <a:prstClr val="black"/>
                </a:solidFill>
              </a:rPr>
              <a:t>)</a:t>
            </a:r>
            <a:r>
              <a:rPr lang="tr-TR" dirty="0">
                <a:solidFill>
                  <a:prstClr val="black"/>
                </a:solidFill>
              </a:rPr>
              <a:t> </a:t>
            </a:r>
          </a:p>
          <a:p>
            <a:endParaRPr lang="tr-TR" b="1" dirty="0">
              <a:solidFill>
                <a:srgbClr val="FF3333"/>
              </a:solidFill>
            </a:endParaRPr>
          </a:p>
        </p:txBody>
      </p:sp>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22" y="1480988"/>
            <a:ext cx="914648" cy="914648"/>
          </a:xfrm>
          <a:prstGeom prst="rect">
            <a:avLst/>
          </a:prstGeom>
        </p:spPr>
      </p:pic>
    </p:spTree>
    <p:extLst>
      <p:ext uri="{BB962C8B-B14F-4D97-AF65-F5344CB8AC3E}">
        <p14:creationId xmlns:p14="http://schemas.microsoft.com/office/powerpoint/2010/main" val="14087941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273663"/>
            <a:ext cx="6900882" cy="856621"/>
          </a:xfrm>
        </p:spPr>
        <p:txBody>
          <a:bodyPr/>
          <a:lstStyle/>
          <a:p>
            <a:r>
              <a:rPr lang="tr-TR" sz="3200" b="1" dirty="0" smtClean="0">
                <a:solidFill>
                  <a:srgbClr val="00BAD5"/>
                </a:solidFill>
                <a:latin typeface="Calibri" pitchFamily="34" charset="0"/>
                <a:ea typeface="ヒラギノ角ゴ Pro W3" pitchFamily="1" charset="-128"/>
              </a:rPr>
              <a:t>Yeni Girişimci Programı</a:t>
            </a:r>
            <a:br>
              <a:rPr lang="tr-TR" sz="3200" b="1" dirty="0" smtClean="0">
                <a:solidFill>
                  <a:srgbClr val="00BAD5"/>
                </a:solidFill>
                <a:latin typeface="Calibri" pitchFamily="34" charset="0"/>
                <a:ea typeface="ヒラギノ角ゴ Pro W3" pitchFamily="1" charset="-128"/>
              </a:rPr>
            </a:b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41</a:t>
            </a:fld>
            <a:endParaRPr lang="tr-TR"/>
          </a:p>
        </p:txBody>
      </p:sp>
      <p:sp>
        <p:nvSpPr>
          <p:cNvPr id="3" name="Metin kutusu 2"/>
          <p:cNvSpPr txBox="1"/>
          <p:nvPr/>
        </p:nvSpPr>
        <p:spPr>
          <a:xfrm>
            <a:off x="1619672" y="1256060"/>
            <a:ext cx="7488832" cy="5078313"/>
          </a:xfrm>
          <a:prstGeom prst="rect">
            <a:avLst/>
          </a:prstGeom>
          <a:noFill/>
        </p:spPr>
        <p:txBody>
          <a:bodyPr wrap="square" rtlCol="0">
            <a:spAutoFit/>
          </a:bodyPr>
          <a:lstStyle/>
          <a:p>
            <a:r>
              <a:rPr lang="tr-TR" b="1" dirty="0" smtClean="0">
                <a:solidFill>
                  <a:srgbClr val="FF3333"/>
                </a:solidFill>
              </a:rPr>
              <a:t>3-Değerlendirme</a:t>
            </a:r>
            <a:endParaRPr lang="tr-TR" dirty="0" smtClean="0">
              <a:solidFill>
                <a:prstClr val="black"/>
              </a:solidFill>
            </a:endParaRPr>
          </a:p>
          <a:p>
            <a:r>
              <a:rPr lang="tr-TR" dirty="0" smtClean="0">
                <a:solidFill>
                  <a:prstClr val="black"/>
                </a:solidFill>
              </a:rPr>
              <a:t>-Geleneksel Girişimci Programına yapılan başvurular </a:t>
            </a:r>
            <a:r>
              <a:rPr lang="tr-TR" b="1" dirty="0" smtClean="0">
                <a:solidFill>
                  <a:srgbClr val="1F497D"/>
                </a:solidFill>
              </a:rPr>
              <a:t>Uygulama Birimi</a:t>
            </a:r>
          </a:p>
          <a:p>
            <a:endParaRPr lang="tr-TR" dirty="0">
              <a:solidFill>
                <a:prstClr val="black"/>
              </a:solidFill>
            </a:endParaRPr>
          </a:p>
          <a:p>
            <a:r>
              <a:rPr lang="tr-TR" dirty="0" smtClean="0">
                <a:solidFill>
                  <a:prstClr val="black"/>
                </a:solidFill>
              </a:rPr>
              <a:t>-İleri Girişimci Programına </a:t>
            </a:r>
            <a:r>
              <a:rPr lang="tr-TR" dirty="0">
                <a:solidFill>
                  <a:prstClr val="black"/>
                </a:solidFill>
              </a:rPr>
              <a:t>yapılan </a:t>
            </a:r>
            <a:r>
              <a:rPr lang="tr-TR" dirty="0" smtClean="0">
                <a:solidFill>
                  <a:prstClr val="black"/>
                </a:solidFill>
              </a:rPr>
              <a:t>başvurular başvuru sahibinin de toplantıya davet edileceği bir </a:t>
            </a:r>
            <a:r>
              <a:rPr lang="tr-TR" b="1" dirty="0" smtClean="0">
                <a:solidFill>
                  <a:srgbClr val="F79646">
                    <a:lumMod val="75000"/>
                  </a:srgbClr>
                </a:solidFill>
              </a:rPr>
              <a:t>Kurul</a:t>
            </a:r>
          </a:p>
          <a:p>
            <a:endParaRPr lang="tr-TR" dirty="0">
              <a:solidFill>
                <a:prstClr val="black"/>
              </a:solidFill>
            </a:endParaRPr>
          </a:p>
          <a:p>
            <a:r>
              <a:rPr lang="tr-TR" dirty="0">
                <a:solidFill>
                  <a:prstClr val="black"/>
                </a:solidFill>
              </a:rPr>
              <a:t>t</a:t>
            </a:r>
            <a:r>
              <a:rPr lang="tr-TR" dirty="0" smtClean="0">
                <a:solidFill>
                  <a:prstClr val="black"/>
                </a:solidFill>
              </a:rPr>
              <a:t>arafından değerlendirilir.</a:t>
            </a:r>
            <a:endParaRPr lang="tr-TR" dirty="0">
              <a:solidFill>
                <a:prstClr val="black"/>
              </a:solidFill>
            </a:endParaRPr>
          </a:p>
          <a:p>
            <a:endParaRPr lang="tr-TR" dirty="0">
              <a:solidFill>
                <a:prstClr val="black"/>
              </a:solidFill>
            </a:endParaRPr>
          </a:p>
          <a:p>
            <a:r>
              <a:rPr lang="tr-TR" dirty="0" smtClean="0">
                <a:solidFill>
                  <a:prstClr val="black"/>
                </a:solidFill>
              </a:rPr>
              <a:t>Değerlendirme sonucunda başvuru:</a:t>
            </a:r>
            <a:endParaRPr lang="tr-TR" dirty="0">
              <a:solidFill>
                <a:prstClr val="black"/>
              </a:solidFill>
            </a:endParaRPr>
          </a:p>
          <a:p>
            <a:pPr lvl="1"/>
            <a:r>
              <a:rPr lang="tr-TR" dirty="0" smtClean="0">
                <a:solidFill>
                  <a:prstClr val="black"/>
                </a:solidFill>
              </a:rPr>
              <a:t>- Kabul edilebilir</a:t>
            </a:r>
          </a:p>
          <a:p>
            <a:pPr lvl="1"/>
            <a:r>
              <a:rPr lang="tr-TR" dirty="0" smtClean="0">
                <a:solidFill>
                  <a:prstClr val="black"/>
                </a:solidFill>
              </a:rPr>
              <a:t>- Revizyon istenebilir</a:t>
            </a:r>
          </a:p>
          <a:p>
            <a:pPr lvl="1"/>
            <a:r>
              <a:rPr lang="tr-TR" dirty="0" smtClean="0">
                <a:solidFill>
                  <a:prstClr val="black"/>
                </a:solidFill>
              </a:rPr>
              <a:t>- Reddedilebilir</a:t>
            </a:r>
          </a:p>
          <a:p>
            <a:r>
              <a:rPr lang="tr-TR" dirty="0" smtClean="0">
                <a:solidFill>
                  <a:prstClr val="black"/>
                </a:solidFill>
              </a:rPr>
              <a:t>Reddedilen başvurular için 1 defaya mahsus itiraz edilebilir. </a:t>
            </a:r>
          </a:p>
          <a:p>
            <a:r>
              <a:rPr lang="tr-TR" dirty="0" smtClean="0">
                <a:solidFill>
                  <a:prstClr val="black"/>
                </a:solidFill>
              </a:rPr>
              <a:t>Revizyon istenen başvurular için verilen sürede gerekli revizyonlar işletme tarafından gerçekleştirilir</a:t>
            </a:r>
          </a:p>
          <a:p>
            <a:r>
              <a:rPr lang="tr-TR" dirty="0" smtClean="0">
                <a:solidFill>
                  <a:prstClr val="black"/>
                </a:solidFill>
              </a:rPr>
              <a:t>Kabul edilen başvurular için </a:t>
            </a:r>
            <a:r>
              <a:rPr lang="tr-TR" b="1" dirty="0" smtClean="0">
                <a:solidFill>
                  <a:srgbClr val="FF0000"/>
                </a:solidFill>
              </a:rPr>
              <a:t>Taahhütname</a:t>
            </a:r>
            <a:r>
              <a:rPr lang="tr-TR" dirty="0" smtClean="0">
                <a:solidFill>
                  <a:prstClr val="black"/>
                </a:solidFill>
              </a:rPr>
              <a:t> ile destek programı başlar.</a:t>
            </a:r>
          </a:p>
          <a:p>
            <a:endParaRPr lang="tr-TR" dirty="0">
              <a:solidFill>
                <a:prstClr val="black"/>
              </a:solidFill>
            </a:endParaRPr>
          </a:p>
          <a:p>
            <a:r>
              <a:rPr lang="tr-TR" b="1" u="sng" dirty="0" smtClean="0">
                <a:solidFill>
                  <a:prstClr val="black"/>
                </a:solidFill>
              </a:rPr>
              <a:t>Tüm süreçler KOBİ Bilgi Sistemi (KBS) üzerinden yürütülmektedir.</a:t>
            </a:r>
            <a:endParaRPr lang="tr-TR" b="1" u="sng" dirty="0">
              <a:solidFill>
                <a:prstClr val="black"/>
              </a:solidFill>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256060"/>
            <a:ext cx="1028426" cy="959172"/>
          </a:xfrm>
          <a:prstGeom prst="rect">
            <a:avLst/>
          </a:prstGeom>
        </p:spPr>
      </p:pic>
    </p:spTree>
    <p:extLst>
      <p:ext uri="{BB962C8B-B14F-4D97-AF65-F5344CB8AC3E}">
        <p14:creationId xmlns:p14="http://schemas.microsoft.com/office/powerpoint/2010/main" val="3872712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273663"/>
            <a:ext cx="6900882" cy="856621"/>
          </a:xfrm>
        </p:spPr>
        <p:txBody>
          <a:bodyPr/>
          <a:lstStyle/>
          <a:p>
            <a:r>
              <a:rPr lang="tr-TR" sz="3200" b="1" dirty="0" smtClean="0">
                <a:solidFill>
                  <a:srgbClr val="00BAD5"/>
                </a:solidFill>
                <a:latin typeface="Calibri" pitchFamily="34" charset="0"/>
                <a:ea typeface="ヒラギノ角ゴ Pro W3" pitchFamily="1" charset="-128"/>
              </a:rPr>
              <a:t>Yeni Girişimci Programı</a:t>
            </a:r>
            <a:br>
              <a:rPr lang="tr-TR" sz="3200" b="1" dirty="0" smtClean="0">
                <a:solidFill>
                  <a:srgbClr val="00BAD5"/>
                </a:solidFill>
                <a:latin typeface="Calibri" pitchFamily="34" charset="0"/>
                <a:ea typeface="ヒラギノ角ゴ Pro W3" pitchFamily="1" charset="-128"/>
              </a:rPr>
            </a:b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smtClean="0"/>
              <a:pPr>
                <a:defRPr/>
              </a:pPr>
              <a:t>42</a:t>
            </a:fld>
            <a:endParaRPr lang="tr-TR"/>
          </a:p>
        </p:txBody>
      </p:sp>
      <p:sp>
        <p:nvSpPr>
          <p:cNvPr id="3" name="Metin kutusu 2"/>
          <p:cNvSpPr txBox="1"/>
          <p:nvPr/>
        </p:nvSpPr>
        <p:spPr>
          <a:xfrm>
            <a:off x="1619672" y="1040036"/>
            <a:ext cx="7488832" cy="5324535"/>
          </a:xfrm>
          <a:prstGeom prst="rect">
            <a:avLst/>
          </a:prstGeom>
          <a:noFill/>
        </p:spPr>
        <p:txBody>
          <a:bodyPr wrap="square" rtlCol="0">
            <a:spAutoFit/>
          </a:bodyPr>
          <a:lstStyle/>
          <a:p>
            <a:r>
              <a:rPr lang="tr-TR" b="1" dirty="0">
                <a:solidFill>
                  <a:srgbClr val="FF3333"/>
                </a:solidFill>
              </a:rPr>
              <a:t>4</a:t>
            </a:r>
            <a:r>
              <a:rPr lang="tr-TR" b="1" dirty="0" smtClean="0">
                <a:solidFill>
                  <a:srgbClr val="FF3333"/>
                </a:solidFill>
              </a:rPr>
              <a:t>-Destek Süreci</a:t>
            </a:r>
          </a:p>
          <a:p>
            <a:r>
              <a:rPr lang="tr-TR" dirty="0">
                <a:solidFill>
                  <a:prstClr val="black"/>
                </a:solidFill>
              </a:rPr>
              <a:t>Kabul edilen başvurular için </a:t>
            </a:r>
            <a:r>
              <a:rPr lang="tr-TR" b="1" dirty="0">
                <a:solidFill>
                  <a:srgbClr val="FF0000"/>
                </a:solidFill>
              </a:rPr>
              <a:t>Taahhütname</a:t>
            </a:r>
            <a:r>
              <a:rPr lang="tr-TR" dirty="0">
                <a:solidFill>
                  <a:prstClr val="black"/>
                </a:solidFill>
              </a:rPr>
              <a:t> ile destek programı </a:t>
            </a:r>
            <a:r>
              <a:rPr lang="tr-TR" dirty="0" smtClean="0">
                <a:solidFill>
                  <a:prstClr val="black"/>
                </a:solidFill>
              </a:rPr>
              <a:t>başlar. Destek süreci bu tarihten sonra 2 yıllık süreyi kapsar.</a:t>
            </a:r>
            <a:endParaRPr lang="tr-TR" dirty="0">
              <a:solidFill>
                <a:prstClr val="black"/>
              </a:solidFill>
            </a:endParaRPr>
          </a:p>
          <a:p>
            <a:endParaRPr lang="tr-TR" dirty="0">
              <a:solidFill>
                <a:prstClr val="black"/>
              </a:solidFill>
            </a:endParaRPr>
          </a:p>
          <a:p>
            <a:r>
              <a:rPr lang="tr-TR" dirty="0" smtClean="0">
                <a:solidFill>
                  <a:prstClr val="black"/>
                </a:solidFill>
              </a:rPr>
              <a:t>Destek sürecinde Geleneksel Girişimci Programı ve İleri Girişimci Programından faydalananlara Kuruluş ve Performans  Desteği sağlanır.</a:t>
            </a:r>
          </a:p>
          <a:p>
            <a:endParaRPr lang="tr-TR" dirty="0">
              <a:solidFill>
                <a:prstClr val="black"/>
              </a:solidFill>
            </a:endParaRPr>
          </a:p>
          <a:p>
            <a:r>
              <a:rPr lang="tr-TR" dirty="0" smtClean="0">
                <a:solidFill>
                  <a:prstClr val="black"/>
                </a:solidFill>
              </a:rPr>
              <a:t>İleri </a:t>
            </a:r>
            <a:r>
              <a:rPr lang="tr-TR" dirty="0">
                <a:solidFill>
                  <a:prstClr val="black"/>
                </a:solidFill>
              </a:rPr>
              <a:t>Girişimci Programından faydalananlara </a:t>
            </a:r>
            <a:r>
              <a:rPr lang="tr-TR" dirty="0" smtClean="0">
                <a:solidFill>
                  <a:prstClr val="black"/>
                </a:solidFill>
              </a:rPr>
              <a:t>bunlara ilave olarak </a:t>
            </a:r>
            <a:r>
              <a:rPr lang="tr-TR" dirty="0">
                <a:solidFill>
                  <a:prstClr val="black"/>
                </a:solidFill>
              </a:rPr>
              <a:t>Makine, Teçhizat ve Yazılım </a:t>
            </a:r>
            <a:r>
              <a:rPr lang="tr-TR" dirty="0" smtClean="0">
                <a:solidFill>
                  <a:prstClr val="black"/>
                </a:solidFill>
              </a:rPr>
              <a:t>Desteği ile Mentörlük, İşletme Koçluğu ve Danışmanlık Desteği sağlanır.</a:t>
            </a:r>
          </a:p>
          <a:p>
            <a:endParaRPr lang="tr-TR" dirty="0">
              <a:solidFill>
                <a:prstClr val="black"/>
              </a:solidFill>
            </a:endParaRPr>
          </a:p>
          <a:p>
            <a:r>
              <a:rPr lang="tr-TR" dirty="0">
                <a:solidFill>
                  <a:prstClr val="black"/>
                </a:solidFill>
              </a:rPr>
              <a:t>Makine, Teçhizat ve Yazılım Desteği ile Mentörlük, İşletme Koçluğu ve Danışmanlık Desteği </a:t>
            </a:r>
            <a:r>
              <a:rPr lang="tr-TR" dirty="0" smtClean="0">
                <a:solidFill>
                  <a:prstClr val="black"/>
                </a:solidFill>
              </a:rPr>
              <a:t>Destek oranı %75’tir. Yerli makine teçhizat için ilave %15 destek oranı uygulanır.</a:t>
            </a:r>
          </a:p>
          <a:p>
            <a:endParaRPr lang="tr-TR" dirty="0">
              <a:solidFill>
                <a:prstClr val="black"/>
              </a:solidFill>
            </a:endParaRPr>
          </a:p>
          <a:p>
            <a:pPr algn="just"/>
            <a:r>
              <a:rPr lang="tr-TR" dirty="0">
                <a:solidFill>
                  <a:prstClr val="black"/>
                </a:solidFill>
              </a:rPr>
              <a:t>Makine, Teçhizat ve Yazılım </a:t>
            </a:r>
            <a:r>
              <a:rPr lang="tr-TR" dirty="0" smtClean="0">
                <a:solidFill>
                  <a:prstClr val="black"/>
                </a:solidFill>
              </a:rPr>
              <a:t>Desteği </a:t>
            </a:r>
            <a:r>
              <a:rPr lang="tr-TR" dirty="0">
                <a:solidFill>
                  <a:prstClr val="black"/>
                </a:solidFill>
              </a:rPr>
              <a:t>için </a:t>
            </a:r>
            <a:r>
              <a:rPr lang="tr-TR" dirty="0" smtClean="0">
                <a:solidFill>
                  <a:prstClr val="black"/>
                </a:solidFill>
              </a:rPr>
              <a:t>başvurunun </a:t>
            </a:r>
            <a:r>
              <a:rPr lang="tr-TR" dirty="0">
                <a:solidFill>
                  <a:prstClr val="black"/>
                </a:solidFill>
              </a:rPr>
              <a:t>kabul edildiği ilk Kurul kararında belirtilen desteklemeye esas tutarın %50’sine kadar teminat karşılığı erken ödeme yapılabilir. </a:t>
            </a:r>
            <a:r>
              <a:rPr lang="tr-TR" dirty="0" smtClean="0">
                <a:solidFill>
                  <a:prstClr val="black"/>
                </a:solidFill>
              </a:rPr>
              <a:t>(</a:t>
            </a:r>
            <a:r>
              <a:rPr lang="tr-TR" sz="1600" i="1" dirty="0" smtClean="0">
                <a:solidFill>
                  <a:prstClr val="black"/>
                </a:solidFill>
              </a:rPr>
              <a:t>Bknz: KOSGEB </a:t>
            </a:r>
            <a:r>
              <a:rPr lang="tr-TR" sz="1600" i="1" dirty="0">
                <a:solidFill>
                  <a:prstClr val="black"/>
                </a:solidFill>
              </a:rPr>
              <a:t>Destek Programları Erken Ödeme Usul ve </a:t>
            </a:r>
            <a:r>
              <a:rPr lang="tr-TR" sz="1600" i="1" dirty="0" smtClean="0">
                <a:solidFill>
                  <a:prstClr val="black"/>
                </a:solidFill>
              </a:rPr>
              <a:t>Esasları)</a:t>
            </a: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896020"/>
            <a:ext cx="1070248" cy="1070248"/>
          </a:xfrm>
          <a:prstGeom prst="rect">
            <a:avLst/>
          </a:prstGeom>
        </p:spPr>
      </p:pic>
    </p:spTree>
    <p:extLst>
      <p:ext uri="{BB962C8B-B14F-4D97-AF65-F5344CB8AC3E}">
        <p14:creationId xmlns:p14="http://schemas.microsoft.com/office/powerpoint/2010/main" val="621770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sp>
        <p:nvSpPr>
          <p:cNvPr id="4" name="3 Metin kutusu"/>
          <p:cNvSpPr txBox="1"/>
          <p:nvPr/>
        </p:nvSpPr>
        <p:spPr>
          <a:xfrm>
            <a:off x="1115619" y="2864043"/>
            <a:ext cx="6912768" cy="1200329"/>
          </a:xfrm>
          <a:prstGeom prst="rect">
            <a:avLst/>
          </a:prstGeom>
          <a:noFill/>
        </p:spPr>
        <p:txBody>
          <a:bodyPr wrap="square" rtlCol="0">
            <a:spAutoFit/>
          </a:bodyPr>
          <a:lstStyle/>
          <a:p>
            <a:pPr algn="ctr"/>
            <a:r>
              <a:rPr lang="tr-TR" sz="7200" b="1" dirty="0" smtClean="0">
                <a:solidFill>
                  <a:prstClr val="white"/>
                </a:solidFill>
              </a:rPr>
              <a:t>Teşekkür Ederim</a:t>
            </a:r>
            <a:endParaRPr lang="tr-TR" sz="4800" b="1" dirty="0" smtClean="0">
              <a:solidFill>
                <a:prstClr val="white"/>
              </a:solidFill>
            </a:endParaRPr>
          </a:p>
        </p:txBody>
      </p:sp>
      <p:pic>
        <p:nvPicPr>
          <p:cNvPr id="65538" name="Picture 2"/>
          <p:cNvPicPr>
            <a:picLocks noChangeAspect="1" noChangeArrowheads="1"/>
          </p:cNvPicPr>
          <p:nvPr/>
        </p:nvPicPr>
        <p:blipFill>
          <a:blip r:embed="rId2" cstate="print"/>
          <a:srcRect/>
          <a:stretch>
            <a:fillRect/>
          </a:stretch>
        </p:blipFill>
        <p:spPr bwMode="auto">
          <a:xfrm>
            <a:off x="2862266" y="103932"/>
            <a:ext cx="3419475" cy="2324100"/>
          </a:xfrm>
          <a:prstGeom prst="rect">
            <a:avLst/>
          </a:prstGeom>
          <a:noFill/>
          <a:ln w="9525">
            <a:noFill/>
            <a:miter lim="800000"/>
            <a:headEnd/>
            <a:tailEnd/>
          </a:ln>
        </p:spPr>
      </p:pic>
    </p:spTree>
    <p:extLst>
      <p:ext uri="{BB962C8B-B14F-4D97-AF65-F5344CB8AC3E}">
        <p14:creationId xmlns:p14="http://schemas.microsoft.com/office/powerpoint/2010/main" val="171987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827584" y="1261399"/>
            <a:ext cx="7488832" cy="2114550"/>
          </a:xfrm>
          <a:prstGeom prst="rect">
            <a:avLst/>
          </a:prstGeom>
          <a:noFill/>
          <a:ln w="9525">
            <a:noFill/>
            <a:miter lim="800000"/>
            <a:headEnd/>
            <a:tailEnd/>
          </a:ln>
        </p:spPr>
      </p:pic>
      <p:sp>
        <p:nvSpPr>
          <p:cNvPr id="4" name="3 Yuvarlatılmış Dikdörtgen"/>
          <p:cNvSpPr/>
          <p:nvPr/>
        </p:nvSpPr>
        <p:spPr>
          <a:xfrm>
            <a:off x="2339752" y="3565655"/>
            <a:ext cx="1944216" cy="1080120"/>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9A91C"/>
                </a:solidFill>
              </a:rPr>
              <a:t>Finansman </a:t>
            </a:r>
          </a:p>
          <a:p>
            <a:pPr algn="ctr"/>
            <a:r>
              <a:rPr lang="tr-TR" sz="2400" b="1" dirty="0" smtClean="0">
                <a:solidFill>
                  <a:srgbClr val="F9A91C"/>
                </a:solidFill>
              </a:rPr>
              <a:t>Destekleri</a:t>
            </a:r>
          </a:p>
        </p:txBody>
      </p:sp>
      <p:sp>
        <p:nvSpPr>
          <p:cNvPr id="5" name="4 Yuvarlatılmış Dikdörtgen"/>
          <p:cNvSpPr/>
          <p:nvPr/>
        </p:nvSpPr>
        <p:spPr>
          <a:xfrm>
            <a:off x="179512" y="3565655"/>
            <a:ext cx="1944216" cy="1080120"/>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9A91C"/>
                </a:solidFill>
              </a:rPr>
              <a:t>Destek Programları</a:t>
            </a:r>
            <a:endParaRPr lang="tr-TR" sz="2400" b="1" dirty="0">
              <a:solidFill>
                <a:srgbClr val="F9A91C"/>
              </a:solidFill>
            </a:endParaRPr>
          </a:p>
        </p:txBody>
      </p:sp>
      <p:sp>
        <p:nvSpPr>
          <p:cNvPr id="6" name="5 Yuvarlatılmış Dikdörtgen"/>
          <p:cNvSpPr/>
          <p:nvPr/>
        </p:nvSpPr>
        <p:spPr>
          <a:xfrm>
            <a:off x="4644008" y="3565655"/>
            <a:ext cx="1944216" cy="1080120"/>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9A91C"/>
                </a:solidFill>
              </a:rPr>
              <a:t>Laboratuar </a:t>
            </a:r>
          </a:p>
          <a:p>
            <a:pPr algn="ctr"/>
            <a:r>
              <a:rPr lang="tr-TR" sz="2400" b="1" dirty="0" smtClean="0">
                <a:solidFill>
                  <a:srgbClr val="F9A91C"/>
                </a:solidFill>
              </a:rPr>
              <a:t>Hizmetleri</a:t>
            </a:r>
            <a:endParaRPr lang="tr-TR" sz="2400" b="1" dirty="0">
              <a:solidFill>
                <a:srgbClr val="F9A91C"/>
              </a:solidFill>
            </a:endParaRPr>
          </a:p>
        </p:txBody>
      </p:sp>
      <p:sp>
        <p:nvSpPr>
          <p:cNvPr id="7" name="6 Yuvarlatılmış Dikdörtgen"/>
          <p:cNvSpPr/>
          <p:nvPr/>
        </p:nvSpPr>
        <p:spPr>
          <a:xfrm>
            <a:off x="6948264" y="3565655"/>
            <a:ext cx="1944216" cy="1080120"/>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9A91C"/>
                </a:solidFill>
              </a:rPr>
              <a:t>Bilgilendirme, İşbirliği ve Projeler</a:t>
            </a:r>
            <a:endParaRPr lang="tr-TR" sz="2000" b="1" dirty="0">
              <a:solidFill>
                <a:srgbClr val="F9A91C"/>
              </a:solidFill>
            </a:endParaRPr>
          </a:p>
        </p:txBody>
      </p:sp>
      <p:pic>
        <p:nvPicPr>
          <p:cNvPr id="8" name="Picture 3"/>
          <p:cNvPicPr>
            <a:picLocks noChangeAspect="1" noChangeArrowheads="1"/>
          </p:cNvPicPr>
          <p:nvPr/>
        </p:nvPicPr>
        <p:blipFill>
          <a:blip r:embed="rId3" cstate="print"/>
          <a:srcRect/>
          <a:stretch>
            <a:fillRect/>
          </a:stretch>
        </p:blipFill>
        <p:spPr bwMode="auto">
          <a:xfrm>
            <a:off x="8172400" y="175947"/>
            <a:ext cx="720080" cy="507913"/>
          </a:xfrm>
          <a:prstGeom prst="rect">
            <a:avLst/>
          </a:prstGeom>
          <a:noFill/>
          <a:ln w="9525">
            <a:noFill/>
            <a:miter lim="800000"/>
            <a:headEnd/>
            <a:tailEnd/>
          </a:ln>
        </p:spPr>
      </p:pic>
      <p:sp>
        <p:nvSpPr>
          <p:cNvPr id="9" name="8 Yuvarlatılmış Dikdörtgen"/>
          <p:cNvSpPr/>
          <p:nvPr/>
        </p:nvSpPr>
        <p:spPr>
          <a:xfrm>
            <a:off x="2267744" y="752004"/>
            <a:ext cx="4248472" cy="576064"/>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BAD5"/>
                </a:solidFill>
              </a:rPr>
              <a:t>KOSGEB Destek ve Hizmetleri</a:t>
            </a:r>
            <a:endParaRPr lang="tr-TR" sz="2400" b="1" dirty="0">
              <a:solidFill>
                <a:srgbClr val="00BAD5"/>
              </a:solidFill>
            </a:endParaRPr>
          </a:p>
        </p:txBody>
      </p:sp>
      <p:sp>
        <p:nvSpPr>
          <p:cNvPr id="10" name="5 Yuvarlatılmış Dikdörtgen"/>
          <p:cNvSpPr/>
          <p:nvPr/>
        </p:nvSpPr>
        <p:spPr>
          <a:xfrm>
            <a:off x="4644008" y="4896544"/>
            <a:ext cx="1944216" cy="1832124"/>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900" b="1" dirty="0" smtClean="0">
                <a:solidFill>
                  <a:srgbClr val="FF0000"/>
                </a:solidFill>
              </a:rPr>
              <a:t>12 Laboratuvar</a:t>
            </a:r>
          </a:p>
        </p:txBody>
      </p:sp>
      <p:sp>
        <p:nvSpPr>
          <p:cNvPr id="11" name="5 Yuvarlatılmış Dikdörtgen"/>
          <p:cNvSpPr/>
          <p:nvPr/>
        </p:nvSpPr>
        <p:spPr>
          <a:xfrm>
            <a:off x="2339752" y="4896544"/>
            <a:ext cx="1944216" cy="1832124"/>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900" b="1" dirty="0" smtClean="0">
                <a:solidFill>
                  <a:srgbClr val="FF0000"/>
                </a:solidFill>
              </a:rPr>
              <a:t>-Kredi Faiz Destekleri</a:t>
            </a:r>
          </a:p>
          <a:p>
            <a:pPr algn="ctr"/>
            <a:r>
              <a:rPr lang="tr-TR" sz="1900" b="1" dirty="0" smtClean="0">
                <a:solidFill>
                  <a:srgbClr val="FF0000"/>
                </a:solidFill>
              </a:rPr>
              <a:t>-Acil Destek Kredileri</a:t>
            </a:r>
          </a:p>
        </p:txBody>
      </p:sp>
      <p:sp>
        <p:nvSpPr>
          <p:cNvPr id="12" name="5 Yuvarlatılmış Dikdörtgen"/>
          <p:cNvSpPr/>
          <p:nvPr/>
        </p:nvSpPr>
        <p:spPr>
          <a:xfrm>
            <a:off x="179512" y="4928468"/>
            <a:ext cx="1944216" cy="1832124"/>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900" b="1" dirty="0" smtClean="0">
                <a:solidFill>
                  <a:srgbClr val="FF0000"/>
                </a:solidFill>
              </a:rPr>
              <a:t>11 </a:t>
            </a:r>
          </a:p>
          <a:p>
            <a:pPr algn="ctr"/>
            <a:r>
              <a:rPr lang="tr-TR" sz="1900" b="1" dirty="0" smtClean="0">
                <a:solidFill>
                  <a:srgbClr val="FF0000"/>
                </a:solidFill>
              </a:rPr>
              <a:t>Destek Programı</a:t>
            </a:r>
          </a:p>
        </p:txBody>
      </p:sp>
      <p:sp>
        <p:nvSpPr>
          <p:cNvPr id="13" name="5 Yuvarlatılmış Dikdörtgen"/>
          <p:cNvSpPr/>
          <p:nvPr/>
        </p:nvSpPr>
        <p:spPr>
          <a:xfrm>
            <a:off x="6948264" y="4896544"/>
            <a:ext cx="1944216" cy="1832124"/>
          </a:xfrm>
          <a:prstGeom prst="roundRect">
            <a:avLst/>
          </a:prstGeom>
          <a:noFill/>
          <a:ln w="57150">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42 Ülkede  53 Kurum ile İşbirliği,</a:t>
            </a:r>
          </a:p>
          <a:p>
            <a:pPr algn="ctr"/>
            <a:r>
              <a:rPr lang="tr-TR" b="1" dirty="0" smtClean="0">
                <a:solidFill>
                  <a:srgbClr val="FF0000"/>
                </a:solidFill>
              </a:rPr>
              <a:t>38 Kurum içi Proje, 65 Meslek Kuruluşu Projesi</a:t>
            </a:r>
          </a:p>
        </p:txBody>
      </p:sp>
    </p:spTree>
    <p:extLst>
      <p:ext uri="{BB962C8B-B14F-4D97-AF65-F5344CB8AC3E}">
        <p14:creationId xmlns:p14="http://schemas.microsoft.com/office/powerpoint/2010/main" val="312489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028384" y="175948"/>
            <a:ext cx="838200" cy="561974"/>
          </a:xfrm>
          <a:prstGeom prst="rect">
            <a:avLst/>
          </a:prstGeom>
          <a:noFill/>
          <a:ln w="9525">
            <a:noFill/>
            <a:miter lim="800000"/>
            <a:headEnd/>
            <a:tailEnd/>
          </a:ln>
        </p:spPr>
      </p:pic>
      <p:sp>
        <p:nvSpPr>
          <p:cNvPr id="3" name="2 Metin kutusu"/>
          <p:cNvSpPr txBox="1"/>
          <p:nvPr/>
        </p:nvSpPr>
        <p:spPr>
          <a:xfrm>
            <a:off x="97813" y="1285677"/>
            <a:ext cx="8784976" cy="1754326"/>
          </a:xfrm>
          <a:prstGeom prst="rect">
            <a:avLst/>
          </a:prstGeom>
          <a:noFill/>
        </p:spPr>
        <p:txBody>
          <a:bodyPr wrap="square" rtlCol="0">
            <a:spAutoFit/>
          </a:bodyPr>
          <a:lstStyle/>
          <a:p>
            <a:pPr algn="ctr"/>
            <a:r>
              <a:rPr lang="tr-TR" sz="5400" b="1" dirty="0" smtClean="0">
                <a:solidFill>
                  <a:prstClr val="white"/>
                </a:solidFill>
              </a:rPr>
              <a:t>İŞLETME GELİŞTİRME DESTEK PROGRAMI</a:t>
            </a:r>
            <a:endParaRPr lang="tr-TR" sz="5400" b="1" dirty="0">
              <a:solidFill>
                <a:prstClr val="white"/>
              </a:solidFill>
            </a:endParaRPr>
          </a:p>
        </p:txBody>
      </p:sp>
      <p:pic>
        <p:nvPicPr>
          <p:cNvPr id="5" name="Picture 11" descr="http://www.tradeandexportme.com/wp-content/uploads/2013/05/SM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84" y="3273424"/>
            <a:ext cx="4523556" cy="272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47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etin kutusu"/>
          <p:cNvSpPr txBox="1"/>
          <p:nvPr/>
        </p:nvSpPr>
        <p:spPr>
          <a:xfrm>
            <a:off x="107504" y="103961"/>
            <a:ext cx="8136904" cy="523220"/>
          </a:xfrm>
          <a:prstGeom prst="rect">
            <a:avLst/>
          </a:prstGeom>
          <a:noFill/>
        </p:spPr>
        <p:txBody>
          <a:bodyPr wrap="square" rtlCol="0">
            <a:spAutoFit/>
          </a:bodyPr>
          <a:lstStyle/>
          <a:p>
            <a:pPr algn="ctr"/>
            <a:r>
              <a:rPr lang="tr-TR" sz="2800" b="1" dirty="0" smtClean="0">
                <a:solidFill>
                  <a:srgbClr val="00B3D2"/>
                </a:solidFill>
              </a:rPr>
              <a:t>İşletme Geliştirme </a:t>
            </a:r>
            <a:r>
              <a:rPr lang="tr-TR" sz="2800" b="1" dirty="0">
                <a:solidFill>
                  <a:srgbClr val="00B3D2"/>
                </a:solidFill>
              </a:rPr>
              <a:t>Destek Programı</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3900" y="130152"/>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364460" y="1472084"/>
            <a:ext cx="7801994" cy="3416320"/>
          </a:xfrm>
          <a:prstGeom prst="rect">
            <a:avLst/>
          </a:prstGeom>
        </p:spPr>
        <p:txBody>
          <a:bodyPr wrap="square">
            <a:spAutoFit/>
          </a:bodyPr>
          <a:lstStyle/>
          <a:p>
            <a:pPr marL="285750" indent="-285750" algn="just">
              <a:buClr>
                <a:srgbClr val="00BAD9"/>
              </a:buClr>
              <a:buFont typeface="Wingdings" panose="05000000000000000000" pitchFamily="2" charset="2"/>
              <a:buChar char="q"/>
            </a:pPr>
            <a:r>
              <a:rPr lang="tr-TR" dirty="0"/>
              <a:t>Küçük ve orta ölçekli işletmelerin rekabet güçlerinin, kurumsallaşma-markalaşma düzeylerinin ve ekonomideki paylarının arttırılması, kapasitelerinin geliştirilmesi ve öncelikli ihtiyaçlarının karşılanmasıdır</a:t>
            </a:r>
            <a:r>
              <a:rPr lang="tr-TR" dirty="0" smtClean="0"/>
              <a:t>.</a:t>
            </a:r>
          </a:p>
          <a:p>
            <a:pPr algn="just">
              <a:buClr>
                <a:srgbClr val="00BAD9"/>
              </a:buClr>
            </a:pPr>
            <a:endParaRPr lang="tr-TR" dirty="0"/>
          </a:p>
          <a:p>
            <a:pPr marL="285750" indent="-285750" algn="just">
              <a:buClr>
                <a:srgbClr val="00BAD9"/>
              </a:buClr>
              <a:buFont typeface="Wingdings" panose="05000000000000000000" pitchFamily="2" charset="2"/>
              <a:buChar char="q"/>
            </a:pPr>
            <a:r>
              <a:rPr lang="tr-TR" dirty="0"/>
              <a:t>Destek programının süresi işletme için </a:t>
            </a:r>
            <a:r>
              <a:rPr lang="tr-TR" b="1" dirty="0">
                <a:solidFill>
                  <a:srgbClr val="FF0000"/>
                </a:solidFill>
              </a:rPr>
              <a:t>2 (iki) </a:t>
            </a:r>
            <a:r>
              <a:rPr lang="tr-TR" dirty="0"/>
              <a:t>yıldır. </a:t>
            </a:r>
            <a:endParaRPr lang="tr-TR" dirty="0" smtClean="0"/>
          </a:p>
          <a:p>
            <a:pPr marL="285750" indent="-285750" algn="just">
              <a:buClr>
                <a:srgbClr val="00BAD9"/>
              </a:buClr>
              <a:buFont typeface="Wingdings" panose="05000000000000000000" pitchFamily="2" charset="2"/>
              <a:buChar char="q"/>
            </a:pPr>
            <a:endParaRPr lang="tr-TR" dirty="0"/>
          </a:p>
          <a:p>
            <a:pPr marL="285750" indent="-285750" algn="just">
              <a:buClr>
                <a:srgbClr val="00BAD9"/>
              </a:buClr>
              <a:buFont typeface="Wingdings" panose="05000000000000000000" pitchFamily="2" charset="2"/>
              <a:buChar char="q"/>
            </a:pPr>
            <a:r>
              <a:rPr lang="tr-TR" dirty="0" smtClean="0"/>
              <a:t>İşletmeler</a:t>
            </a:r>
            <a:r>
              <a:rPr lang="tr-TR" dirty="0"/>
              <a:t>, destek programının tamamlandığı tarihten itibaren, bir defaya mahsus olmak üzere, başvuru yapması şartı ile destek programından yeniden yararlanabilir. </a:t>
            </a:r>
            <a:endParaRPr lang="tr-TR" dirty="0" smtClean="0"/>
          </a:p>
          <a:p>
            <a:pPr marL="285750" indent="-285750" algn="just">
              <a:buClr>
                <a:srgbClr val="00BAD9"/>
              </a:buClr>
              <a:buFont typeface="Wingdings" panose="05000000000000000000" pitchFamily="2" charset="2"/>
              <a:buChar char="q"/>
            </a:pPr>
            <a:endParaRPr lang="tr-TR" dirty="0"/>
          </a:p>
          <a:p>
            <a:pPr marL="285750" indent="-285750" algn="just">
              <a:buClr>
                <a:srgbClr val="00BAD9"/>
              </a:buClr>
              <a:buFont typeface="Wingdings" panose="05000000000000000000" pitchFamily="2" charset="2"/>
              <a:buChar char="q"/>
            </a:pPr>
            <a:r>
              <a:rPr lang="tr-TR" dirty="0"/>
              <a:t>Program kapsamında sağlanacak desteklerin oranı </a:t>
            </a:r>
            <a:r>
              <a:rPr lang="tr-TR" b="1" dirty="0">
                <a:solidFill>
                  <a:srgbClr val="FF0000"/>
                </a:solidFill>
              </a:rPr>
              <a:t>% 60 (altmış) </a:t>
            </a:r>
            <a:r>
              <a:rPr lang="tr-TR" dirty="0"/>
              <a:t>olarak </a:t>
            </a:r>
            <a:r>
              <a:rPr lang="tr-TR" dirty="0" smtClean="0"/>
              <a:t>uygulanır.</a:t>
            </a:r>
            <a:endParaRPr lang="tr-TR" dirty="0"/>
          </a:p>
        </p:txBody>
      </p:sp>
    </p:spTree>
    <p:extLst>
      <p:ext uri="{BB962C8B-B14F-4D97-AF65-F5344CB8AC3E}">
        <p14:creationId xmlns:p14="http://schemas.microsoft.com/office/powerpoint/2010/main" val="84214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8172400" y="175951"/>
            <a:ext cx="720080" cy="507913"/>
          </a:xfrm>
          <a:prstGeom prst="rect">
            <a:avLst/>
          </a:prstGeom>
          <a:noFill/>
          <a:ln w="9525">
            <a:noFill/>
            <a:miter lim="800000"/>
            <a:headEnd/>
            <a:tailEnd/>
          </a:ln>
        </p:spPr>
      </p:pic>
      <p:sp>
        <p:nvSpPr>
          <p:cNvPr id="5" name="4 Metin kutusu"/>
          <p:cNvSpPr txBox="1"/>
          <p:nvPr/>
        </p:nvSpPr>
        <p:spPr>
          <a:xfrm>
            <a:off x="1135717" y="184151"/>
            <a:ext cx="6336704" cy="584775"/>
          </a:xfrm>
          <a:prstGeom prst="rect">
            <a:avLst/>
          </a:prstGeom>
          <a:noFill/>
        </p:spPr>
        <p:txBody>
          <a:bodyPr wrap="square" rtlCol="0">
            <a:spAutoFit/>
          </a:bodyPr>
          <a:lstStyle/>
          <a:p>
            <a:pPr algn="ctr"/>
            <a:r>
              <a:rPr lang="tr-TR" sz="3200" b="1" dirty="0" smtClean="0">
                <a:solidFill>
                  <a:srgbClr val="00B3D2"/>
                </a:solidFill>
              </a:rPr>
              <a:t>İşletme Geliştirme </a:t>
            </a:r>
            <a:r>
              <a:rPr lang="tr-TR" sz="3200" b="1" dirty="0">
                <a:solidFill>
                  <a:srgbClr val="00B3D2"/>
                </a:solidFill>
              </a:rPr>
              <a:t>Destek Programı</a:t>
            </a:r>
          </a:p>
        </p:txBody>
      </p:sp>
      <p:sp>
        <p:nvSpPr>
          <p:cNvPr id="7" name="6 Metin kutusu"/>
          <p:cNvSpPr txBox="1"/>
          <p:nvPr/>
        </p:nvSpPr>
        <p:spPr>
          <a:xfrm>
            <a:off x="1115625" y="895988"/>
            <a:ext cx="184731" cy="369332"/>
          </a:xfrm>
          <a:prstGeom prst="rect">
            <a:avLst/>
          </a:prstGeom>
          <a:noFill/>
        </p:spPr>
        <p:txBody>
          <a:bodyPr wrap="none" rtlCol="0">
            <a:spAutoFit/>
          </a:bodyPr>
          <a:lstStyle/>
          <a:p>
            <a:endParaRPr lang="tr-TR" dirty="0">
              <a:solidFill>
                <a:prstClr val="black"/>
              </a:solidFill>
            </a:endParaRPr>
          </a:p>
        </p:txBody>
      </p:sp>
      <p:graphicFrame>
        <p:nvGraphicFramePr>
          <p:cNvPr id="21" name="20 Tablo"/>
          <p:cNvGraphicFramePr>
            <a:graphicFrameLocks noGrp="1"/>
          </p:cNvGraphicFramePr>
          <p:nvPr>
            <p:extLst>
              <p:ext uri="{D42A27DB-BD31-4B8C-83A1-F6EECF244321}">
                <p14:modId xmlns:p14="http://schemas.microsoft.com/office/powerpoint/2010/main" val="3441891379"/>
              </p:ext>
            </p:extLst>
          </p:nvPr>
        </p:nvGraphicFramePr>
        <p:xfrm>
          <a:off x="683584" y="1040036"/>
          <a:ext cx="7776849" cy="4529000"/>
        </p:xfrm>
        <a:graphic>
          <a:graphicData uri="http://schemas.openxmlformats.org/drawingml/2006/table">
            <a:tbl>
              <a:tblPr bandRow="1">
                <a:tableStyleId>{BDBED569-4797-4DF1-A0F4-6AAB3CD982D8}</a:tableStyleId>
              </a:tblPr>
              <a:tblGrid>
                <a:gridCol w="493743"/>
                <a:gridCol w="3538689"/>
                <a:gridCol w="1705826"/>
                <a:gridCol w="2038591"/>
              </a:tblGrid>
              <a:tr h="1008560">
                <a:tc gridSpan="2">
                  <a:txBody>
                    <a:bodyPr/>
                    <a:lstStyle/>
                    <a:p>
                      <a:pPr algn="ctr"/>
                      <a:r>
                        <a:rPr lang="tr-TR" sz="1200" b="1" dirty="0" smtClean="0">
                          <a:solidFill>
                            <a:schemeClr val="bg1"/>
                          </a:solidFill>
                        </a:rPr>
                        <a:t>İŞLETME</a:t>
                      </a:r>
                      <a:r>
                        <a:rPr lang="tr-TR" sz="1200" b="1" baseline="0" dirty="0" smtClean="0">
                          <a:solidFill>
                            <a:schemeClr val="bg1"/>
                          </a:solidFill>
                        </a:rPr>
                        <a:t> GELİŞTİRME</a:t>
                      </a:r>
                      <a:r>
                        <a:rPr lang="tr-TR" sz="1200" b="1" dirty="0" smtClean="0">
                          <a:solidFill>
                            <a:schemeClr val="bg1"/>
                          </a:solidFill>
                        </a:rPr>
                        <a:t> </a:t>
                      </a:r>
                      <a:r>
                        <a:rPr lang="tr-TR" sz="1200" b="1" dirty="0">
                          <a:solidFill>
                            <a:schemeClr val="bg1"/>
                          </a:solidFill>
                        </a:rPr>
                        <a:t>DESTEK PROGRAMI DESTEKLERİ</a:t>
                      </a:r>
                    </a:p>
                  </a:txBody>
                  <a:tcPr marL="0" marR="0" marT="0" marB="0" anchor="ctr">
                    <a:solidFill>
                      <a:srgbClr val="00BAD5"/>
                    </a:solidFill>
                  </a:tcPr>
                </a:tc>
                <a:tc hMerge="1">
                  <a:txBody>
                    <a:bodyPr/>
                    <a:lstStyle/>
                    <a:p>
                      <a:pPr algn="ctr"/>
                      <a:endParaRPr lang="tr-TR" sz="14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bg1"/>
                          </a:solidFill>
                        </a:rPr>
                        <a:t>DESTEK ÜST LİMİTİ  (TL)</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bg1"/>
                          </a:solidFill>
                        </a:rPr>
                        <a:t>Geri Ödemesiz</a:t>
                      </a:r>
                      <a:endParaRPr lang="tr-TR" sz="1200" b="1" dirty="0">
                        <a:solidFill>
                          <a:schemeClr val="bg1"/>
                        </a:solidFill>
                      </a:endParaRPr>
                    </a:p>
                  </a:txBody>
                  <a:tcPr marL="0" marR="0" marT="0" marB="0" anchor="ctr">
                    <a:solidFill>
                      <a:srgbClr val="00BAD5"/>
                    </a:solidFill>
                  </a:tcPr>
                </a:tc>
                <a:tc>
                  <a:txBody>
                    <a:bodyPr/>
                    <a:lstStyle/>
                    <a:p>
                      <a:pPr algn="ctr"/>
                      <a:r>
                        <a:rPr lang="tr-TR" sz="1200" b="1" dirty="0" smtClean="0">
                          <a:solidFill>
                            <a:schemeClr val="bg1"/>
                          </a:solidFill>
                        </a:rPr>
                        <a:t>DESTEK ORANI    (%)</a:t>
                      </a:r>
                      <a:endParaRPr lang="tr-TR" sz="1200" b="1" dirty="0">
                        <a:solidFill>
                          <a:schemeClr val="bg1"/>
                        </a:solidFill>
                      </a:endParaRPr>
                    </a:p>
                  </a:txBody>
                  <a:tcPr marL="0" marR="0" marT="0" marB="0" anchor="ctr">
                    <a:solidFill>
                      <a:srgbClr val="00BAD5"/>
                    </a:solidFill>
                  </a:tcPr>
                </a:tc>
              </a:tr>
              <a:tr h="288000">
                <a:tc>
                  <a:txBody>
                    <a:bodyPr/>
                    <a:lstStyle/>
                    <a:p>
                      <a:pPr algn="ctr"/>
                      <a:r>
                        <a:rPr lang="tr-TR" sz="1800" b="1" dirty="0"/>
                        <a:t>1</a:t>
                      </a:r>
                    </a:p>
                  </a:txBody>
                  <a:tcPr marL="0" marR="0" marT="0" marB="0" anchor="ctr">
                    <a:solidFill>
                      <a:schemeClr val="bg1"/>
                    </a:solidFill>
                  </a:tcPr>
                </a:tc>
                <a:tc>
                  <a:txBody>
                    <a:bodyPr/>
                    <a:lstStyle/>
                    <a:p>
                      <a:r>
                        <a:rPr lang="tr-TR" sz="1800" b="1" dirty="0"/>
                        <a:t>Yurt İçi Fuar Desteği</a:t>
                      </a:r>
                    </a:p>
                  </a:txBody>
                  <a:tcPr marL="72000" marR="0" marT="0" marB="0" anchor="ctr">
                    <a:solidFill>
                      <a:schemeClr val="bg1"/>
                    </a:solidFill>
                  </a:tcPr>
                </a:tc>
                <a:tc>
                  <a:txBody>
                    <a:bodyPr/>
                    <a:lstStyle/>
                    <a:p>
                      <a:pPr algn="ctr"/>
                      <a:r>
                        <a:rPr lang="tr-TR" sz="1800" b="1" dirty="0" smtClean="0"/>
                        <a:t>50.000</a:t>
                      </a:r>
                    </a:p>
                    <a:p>
                      <a:pPr algn="ctr"/>
                      <a:endParaRPr lang="tr-TR" sz="1500" b="1" dirty="0"/>
                    </a:p>
                  </a:txBody>
                  <a:tcPr marL="0" marR="0" marT="0" marB="0" anchor="ctr">
                    <a:solidFill>
                      <a:schemeClr val="bg1"/>
                    </a:solidFill>
                  </a:tcPr>
                </a:tc>
                <a:tc rowSpan="7">
                  <a:txBody>
                    <a:bodyPr/>
                    <a:lstStyle/>
                    <a:p>
                      <a:pPr algn="ctr"/>
                      <a:r>
                        <a:rPr lang="tr-TR" sz="1800" b="1" dirty="0"/>
                        <a:t>% </a:t>
                      </a:r>
                      <a:r>
                        <a:rPr lang="tr-TR" sz="1800" b="1" dirty="0" smtClean="0"/>
                        <a:t>60</a:t>
                      </a:r>
                      <a:endParaRPr lang="tr-TR" sz="1800" b="1" dirty="0"/>
                    </a:p>
                  </a:txBody>
                  <a:tcPr marL="0" marR="0" marT="0" marB="0" anchor="ctr">
                    <a:solidFill>
                      <a:schemeClr val="bg1"/>
                    </a:solidFill>
                  </a:tcPr>
                </a:tc>
              </a:tr>
              <a:tr h="288000">
                <a:tc>
                  <a:txBody>
                    <a:bodyPr/>
                    <a:lstStyle/>
                    <a:p>
                      <a:pPr algn="ctr"/>
                      <a:r>
                        <a:rPr lang="tr-TR" sz="1800" b="1" dirty="0"/>
                        <a:t>2</a:t>
                      </a:r>
                    </a:p>
                  </a:txBody>
                  <a:tcPr marL="0" marR="0" marT="0" marB="0" anchor="ctr">
                    <a:solidFill>
                      <a:schemeClr val="bg1"/>
                    </a:solidFill>
                  </a:tcPr>
                </a:tc>
                <a:tc>
                  <a:txBody>
                    <a:bodyPr/>
                    <a:lstStyle/>
                    <a:p>
                      <a:r>
                        <a:rPr lang="tr-TR" sz="1800" b="1" dirty="0"/>
                        <a:t>Yurt Dışı İş Gezisi Desteği</a:t>
                      </a:r>
                    </a:p>
                  </a:txBody>
                  <a:tcPr marL="72000" marR="0" marT="0" marB="0" anchor="ctr">
                    <a:solidFill>
                      <a:schemeClr val="bg1"/>
                    </a:solidFill>
                  </a:tcPr>
                </a:tc>
                <a:tc>
                  <a:txBody>
                    <a:bodyPr/>
                    <a:lstStyle/>
                    <a:p>
                      <a:pPr algn="ctr"/>
                      <a:r>
                        <a:rPr lang="tr-TR" sz="1800" b="1" dirty="0" smtClean="0"/>
                        <a:t>30.000</a:t>
                      </a:r>
                    </a:p>
                    <a:p>
                      <a:pPr algn="ctr"/>
                      <a:endParaRPr lang="tr-TR" sz="1500" b="1" dirty="0"/>
                    </a:p>
                  </a:txBody>
                  <a:tcPr marL="0" marR="0" marT="0" marB="0" anchor="ctr">
                    <a:solidFill>
                      <a:schemeClr val="bg1"/>
                    </a:solidFill>
                  </a:tcPr>
                </a:tc>
                <a:tc vMerge="1">
                  <a:txBody>
                    <a:bodyPr/>
                    <a:lstStyle/>
                    <a:p>
                      <a:endParaRPr lang="tr-TR"/>
                    </a:p>
                  </a:txBody>
                  <a:tcPr/>
                </a:tc>
              </a:tr>
              <a:tr h="288000">
                <a:tc>
                  <a:txBody>
                    <a:bodyPr/>
                    <a:lstStyle/>
                    <a:p>
                      <a:pPr algn="ctr"/>
                      <a:r>
                        <a:rPr lang="tr-TR" sz="1800" b="1" dirty="0" smtClean="0"/>
                        <a:t>3</a:t>
                      </a:r>
                      <a:endParaRPr lang="tr-TR" sz="1800" b="1" dirty="0"/>
                    </a:p>
                  </a:txBody>
                  <a:tcPr marL="0" marR="0" marT="0" marB="0" anchor="ctr">
                    <a:solidFill>
                      <a:schemeClr val="bg1"/>
                    </a:solidFill>
                  </a:tcPr>
                </a:tc>
                <a:tc>
                  <a:txBody>
                    <a:bodyPr/>
                    <a:lstStyle/>
                    <a:p>
                      <a:r>
                        <a:rPr lang="tr-TR" sz="1800" b="1" dirty="0"/>
                        <a:t>Nitelikli Eleman İstihdam Desteği</a:t>
                      </a:r>
                    </a:p>
                  </a:txBody>
                  <a:tcPr marL="72000" marR="0" marT="0" marB="0" anchor="ctr">
                    <a:solidFill>
                      <a:schemeClr val="bg1"/>
                    </a:solidFill>
                  </a:tcPr>
                </a:tc>
                <a:tc>
                  <a:txBody>
                    <a:bodyPr/>
                    <a:lstStyle/>
                    <a:p>
                      <a:pPr algn="ctr"/>
                      <a:r>
                        <a:rPr lang="tr-TR" sz="1800" b="1" dirty="0" smtClean="0"/>
                        <a:t>50.000</a:t>
                      </a:r>
                    </a:p>
                    <a:p>
                      <a:pPr algn="ctr"/>
                      <a:endParaRPr lang="tr-TR" sz="1500" b="1" dirty="0"/>
                    </a:p>
                  </a:txBody>
                  <a:tcPr marL="0" marR="0" marT="0" marB="0" anchor="ctr">
                    <a:solidFill>
                      <a:schemeClr val="bg1"/>
                    </a:solidFill>
                  </a:tcPr>
                </a:tc>
                <a:tc vMerge="1">
                  <a:txBody>
                    <a:bodyPr/>
                    <a:lstStyle/>
                    <a:p>
                      <a:endParaRPr lang="tr-TR"/>
                    </a:p>
                  </a:txBody>
                  <a:tcPr/>
                </a:tc>
              </a:tr>
              <a:tr h="288000">
                <a:tc>
                  <a:txBody>
                    <a:bodyPr/>
                    <a:lstStyle/>
                    <a:p>
                      <a:pPr algn="ctr"/>
                      <a:r>
                        <a:rPr lang="tr-TR" sz="1800" b="1" dirty="0" smtClean="0"/>
                        <a:t>4</a:t>
                      </a:r>
                      <a:endParaRPr lang="tr-TR" sz="1800" b="1" dirty="0"/>
                    </a:p>
                  </a:txBody>
                  <a:tcPr marL="0" marR="0" marT="0" marB="0" anchor="ctr">
                    <a:solidFill>
                      <a:schemeClr val="bg1"/>
                    </a:solidFill>
                  </a:tcPr>
                </a:tc>
                <a:tc>
                  <a:txBody>
                    <a:bodyPr/>
                    <a:lstStyle/>
                    <a:p>
                      <a:r>
                        <a:rPr lang="tr-TR" sz="1800" b="1" dirty="0"/>
                        <a:t>Tasarım Desteği</a:t>
                      </a:r>
                    </a:p>
                  </a:txBody>
                  <a:tcPr marL="72000" marR="0" marT="0" marB="0" anchor="ctr">
                    <a:solidFill>
                      <a:schemeClr val="bg1"/>
                    </a:solidFill>
                  </a:tcPr>
                </a:tc>
                <a:tc>
                  <a:txBody>
                    <a:bodyPr/>
                    <a:lstStyle/>
                    <a:p>
                      <a:pPr algn="ctr"/>
                      <a:r>
                        <a:rPr lang="tr-TR" sz="1800" b="1" dirty="0" smtClean="0"/>
                        <a:t>50.000</a:t>
                      </a:r>
                    </a:p>
                    <a:p>
                      <a:pPr algn="ctr"/>
                      <a:endParaRPr lang="tr-TR" sz="1500" b="1" dirty="0"/>
                    </a:p>
                  </a:txBody>
                  <a:tcPr marL="0" marR="0" marT="0" marB="0" anchor="ctr">
                    <a:solidFill>
                      <a:schemeClr val="bg1"/>
                    </a:solidFill>
                  </a:tcPr>
                </a:tc>
                <a:tc vMerge="1">
                  <a:txBody>
                    <a:bodyPr/>
                    <a:lstStyle/>
                    <a:p>
                      <a:endParaRPr lang="tr-TR"/>
                    </a:p>
                  </a:txBody>
                  <a:tcPr/>
                </a:tc>
              </a:tr>
              <a:tr h="288000">
                <a:tc>
                  <a:txBody>
                    <a:bodyPr/>
                    <a:lstStyle/>
                    <a:p>
                      <a:pPr algn="ctr"/>
                      <a:r>
                        <a:rPr lang="tr-TR" sz="1800" b="1" dirty="0" smtClean="0"/>
                        <a:t>5</a:t>
                      </a:r>
                      <a:endParaRPr lang="tr-TR" sz="1800" b="1" dirty="0"/>
                    </a:p>
                  </a:txBody>
                  <a:tcPr marL="0" marR="0" marT="0" marB="0" anchor="ctr">
                    <a:solidFill>
                      <a:schemeClr val="bg1"/>
                    </a:solidFill>
                  </a:tcPr>
                </a:tc>
                <a:tc>
                  <a:txBody>
                    <a:bodyPr/>
                    <a:lstStyle/>
                    <a:p>
                      <a:r>
                        <a:rPr lang="tr-TR" sz="1800" b="1" dirty="0"/>
                        <a:t>Sınai Mülkiyet Hakları Desteği</a:t>
                      </a:r>
                    </a:p>
                  </a:txBody>
                  <a:tcPr marL="72000" marR="0" marT="0" marB="0" anchor="ctr">
                    <a:solidFill>
                      <a:schemeClr val="bg1"/>
                    </a:solidFill>
                  </a:tcPr>
                </a:tc>
                <a:tc>
                  <a:txBody>
                    <a:bodyPr/>
                    <a:lstStyle/>
                    <a:p>
                      <a:pPr algn="ctr"/>
                      <a:r>
                        <a:rPr lang="tr-TR" sz="1800" b="1" dirty="0" smtClean="0"/>
                        <a:t>30.000</a:t>
                      </a:r>
                    </a:p>
                    <a:p>
                      <a:pPr algn="ctr"/>
                      <a:endParaRPr lang="tr-TR" sz="1500" b="1" dirty="0"/>
                    </a:p>
                  </a:txBody>
                  <a:tcPr marL="0" marR="0" marT="0" marB="0" anchor="ctr">
                    <a:solidFill>
                      <a:schemeClr val="bg1"/>
                    </a:solidFill>
                  </a:tcPr>
                </a:tc>
                <a:tc vMerge="1">
                  <a:txBody>
                    <a:bodyPr/>
                    <a:lstStyle/>
                    <a:p>
                      <a:endParaRPr lang="tr-TR"/>
                    </a:p>
                  </a:txBody>
                  <a:tcPr/>
                </a:tc>
              </a:tr>
              <a:tr h="288000">
                <a:tc>
                  <a:txBody>
                    <a:bodyPr/>
                    <a:lstStyle/>
                    <a:p>
                      <a:pPr algn="ctr"/>
                      <a:r>
                        <a:rPr lang="tr-TR" sz="1800" b="1" dirty="0" smtClean="0"/>
                        <a:t>6</a:t>
                      </a:r>
                      <a:endParaRPr lang="tr-TR" sz="1800" b="1" dirty="0"/>
                    </a:p>
                  </a:txBody>
                  <a:tcPr marL="0" marR="0" marT="0" marB="0" anchor="ctr">
                    <a:solidFill>
                      <a:schemeClr val="bg1"/>
                    </a:solidFill>
                  </a:tcPr>
                </a:tc>
                <a:tc>
                  <a:txBody>
                    <a:bodyPr/>
                    <a:lstStyle/>
                    <a:p>
                      <a:r>
                        <a:rPr lang="tr-TR" sz="1800" b="1" dirty="0"/>
                        <a:t>Belgelendirme Desteği</a:t>
                      </a:r>
                    </a:p>
                  </a:txBody>
                  <a:tcPr marL="72000" marR="0" marT="0" marB="0" anchor="ctr">
                    <a:solidFill>
                      <a:schemeClr val="bg1"/>
                    </a:solidFill>
                  </a:tcPr>
                </a:tc>
                <a:tc>
                  <a:txBody>
                    <a:bodyPr/>
                    <a:lstStyle/>
                    <a:p>
                      <a:pPr algn="ctr"/>
                      <a:r>
                        <a:rPr lang="tr-TR" sz="1800" b="1" dirty="0" smtClean="0"/>
                        <a:t>30.000</a:t>
                      </a:r>
                    </a:p>
                    <a:p>
                      <a:pPr algn="ctr"/>
                      <a:endParaRPr lang="tr-TR" sz="1500" b="1" dirty="0"/>
                    </a:p>
                  </a:txBody>
                  <a:tcPr marL="0" marR="0" marT="0" marB="0" anchor="ctr">
                    <a:solidFill>
                      <a:schemeClr val="bg1"/>
                    </a:solidFill>
                  </a:tcPr>
                </a:tc>
                <a:tc vMerge="1">
                  <a:txBody>
                    <a:bodyPr/>
                    <a:lstStyle/>
                    <a:p>
                      <a:endParaRPr lang="tr-TR"/>
                    </a:p>
                  </a:txBody>
                  <a:tcPr/>
                </a:tc>
              </a:tr>
              <a:tr h="288000">
                <a:tc>
                  <a:txBody>
                    <a:bodyPr/>
                    <a:lstStyle/>
                    <a:p>
                      <a:pPr algn="ctr"/>
                      <a:r>
                        <a:rPr lang="tr-TR" sz="1800" b="1" smtClean="0"/>
                        <a:t>7</a:t>
                      </a:r>
                      <a:endParaRPr lang="tr-TR" sz="1800" b="1" dirty="0"/>
                    </a:p>
                  </a:txBody>
                  <a:tcPr marL="0" marR="0" marT="0" marB="0" anchor="ctr">
                    <a:solidFill>
                      <a:schemeClr val="bg1"/>
                    </a:solidFill>
                  </a:tcPr>
                </a:tc>
                <a:tc>
                  <a:txBody>
                    <a:bodyPr/>
                    <a:lstStyle/>
                    <a:p>
                      <a:r>
                        <a:rPr lang="es-ES" sz="1800" b="1" dirty="0" smtClean="0"/>
                        <a:t>Test</a:t>
                      </a:r>
                      <a:r>
                        <a:rPr lang="tr-TR" sz="1800" b="1" baseline="0" dirty="0" smtClean="0"/>
                        <a:t> ve</a:t>
                      </a:r>
                      <a:r>
                        <a:rPr lang="es-ES" sz="1800" b="1" dirty="0" smtClean="0"/>
                        <a:t> </a:t>
                      </a:r>
                      <a:r>
                        <a:rPr lang="es-ES" sz="1800" b="1" dirty="0"/>
                        <a:t>Analiz </a:t>
                      </a:r>
                      <a:r>
                        <a:rPr lang="es-ES" sz="1800" b="1" dirty="0" smtClean="0"/>
                        <a:t>Desteği</a:t>
                      </a:r>
                      <a:endParaRPr lang="es-ES" sz="1800" b="1" dirty="0"/>
                    </a:p>
                  </a:txBody>
                  <a:tcPr marL="72000" marR="0" marT="0" marB="0" anchor="ctr">
                    <a:solidFill>
                      <a:schemeClr val="bg1"/>
                    </a:solidFill>
                  </a:tcPr>
                </a:tc>
                <a:tc>
                  <a:txBody>
                    <a:bodyPr/>
                    <a:lstStyle/>
                    <a:p>
                      <a:pPr algn="ctr"/>
                      <a:r>
                        <a:rPr lang="tr-TR" sz="1800" b="1" dirty="0" smtClean="0"/>
                        <a:t>30.000</a:t>
                      </a:r>
                    </a:p>
                    <a:p>
                      <a:pPr algn="ctr"/>
                      <a:endParaRPr lang="tr-TR" sz="1500" b="1" dirty="0"/>
                    </a:p>
                  </a:txBody>
                  <a:tcPr marL="0" marR="0" marT="0" marB="0" anchor="ctr">
                    <a:solidFill>
                      <a:schemeClr val="bg1"/>
                    </a:solidFill>
                  </a:tcPr>
                </a:tc>
                <a:tc vMerge="1">
                  <a:txBody>
                    <a:bodyPr/>
                    <a:lstStyle/>
                    <a:p>
                      <a:endParaRPr lang="tr-TR"/>
                    </a:p>
                  </a:txBody>
                  <a:tcPr/>
                </a:tc>
              </a:tr>
            </a:tbl>
          </a:graphicData>
        </a:graphic>
      </p:graphicFrame>
      <p:sp>
        <p:nvSpPr>
          <p:cNvPr id="62467" name="Rectangle 3"/>
          <p:cNvSpPr>
            <a:spLocks noChangeArrowheads="1"/>
          </p:cNvSpPr>
          <p:nvPr/>
        </p:nvSpPr>
        <p:spPr bwMode="auto">
          <a:xfrm>
            <a:off x="0" y="-107726"/>
            <a:ext cx="21352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tr-TR" sz="800" smtClean="0">
                <a:solidFill>
                  <a:srgbClr val="000000"/>
                </a:solidFill>
                <a:latin typeface="Arial" pitchFamily="34" charset="0"/>
                <a:cs typeface="Arial" pitchFamily="34" charset="0"/>
              </a:rPr>
              <a:t> </a:t>
            </a:r>
            <a:endParaRPr lang="tr-TR"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8744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611632" y="749947"/>
            <a:ext cx="409575" cy="419100"/>
          </a:xfrm>
          <a:prstGeom prst="rect">
            <a:avLst/>
          </a:prstGeom>
          <a:noFill/>
          <a:ln w="9525">
            <a:noFill/>
            <a:miter lim="800000"/>
            <a:headEnd/>
            <a:tailEnd/>
          </a:ln>
        </p:spPr>
      </p:pic>
      <p:sp>
        <p:nvSpPr>
          <p:cNvPr id="4" name="5 Metin kutusu"/>
          <p:cNvSpPr txBox="1">
            <a:spLocks noChangeArrowheads="1"/>
          </p:cNvSpPr>
          <p:nvPr/>
        </p:nvSpPr>
        <p:spPr bwMode="auto">
          <a:xfrm>
            <a:off x="1271208" y="790220"/>
            <a:ext cx="2585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600" b="1" dirty="0" smtClean="0">
                <a:solidFill>
                  <a:srgbClr val="006597"/>
                </a:solidFill>
              </a:rPr>
              <a:t>YURTİÇİ FUAR DESTEĞİ</a:t>
            </a:r>
            <a:endParaRPr lang="tr-TR" sz="1600" b="1" dirty="0">
              <a:solidFill>
                <a:srgbClr val="006597"/>
              </a:solidFill>
            </a:endParaRPr>
          </a:p>
        </p:txBody>
      </p:sp>
      <p:pic>
        <p:nvPicPr>
          <p:cNvPr id="5" name="Picture 6"/>
          <p:cNvPicPr>
            <a:picLocks noChangeAspect="1" noChangeArrowheads="1"/>
          </p:cNvPicPr>
          <p:nvPr/>
        </p:nvPicPr>
        <p:blipFill>
          <a:blip r:embed="rId3" cstate="print"/>
          <a:srcRect/>
          <a:stretch>
            <a:fillRect/>
          </a:stretch>
        </p:blipFill>
        <p:spPr bwMode="auto">
          <a:xfrm>
            <a:off x="3073870" y="1251438"/>
            <a:ext cx="219075" cy="228600"/>
          </a:xfrm>
          <a:prstGeom prst="rect">
            <a:avLst/>
          </a:prstGeom>
          <a:noFill/>
          <a:ln w="9525">
            <a:noFill/>
            <a:miter lim="800000"/>
            <a:headEnd/>
            <a:tailEnd/>
          </a:ln>
        </p:spPr>
      </p:pic>
      <p:sp>
        <p:nvSpPr>
          <p:cNvPr id="6" name="20 Metin kutusu"/>
          <p:cNvSpPr txBox="1"/>
          <p:nvPr/>
        </p:nvSpPr>
        <p:spPr>
          <a:xfrm>
            <a:off x="3329046" y="1169047"/>
            <a:ext cx="5677966" cy="1477328"/>
          </a:xfrm>
          <a:prstGeom prst="rect">
            <a:avLst/>
          </a:prstGeom>
          <a:noFill/>
        </p:spPr>
        <p:txBody>
          <a:bodyPr wrap="square" rtlCol="0">
            <a:spAutoFit/>
          </a:bodyPr>
          <a:lstStyle/>
          <a:p>
            <a:pPr algn="just">
              <a:tabLst>
                <a:tab pos="1979613" algn="l"/>
              </a:tabLst>
            </a:pPr>
            <a:r>
              <a:rPr lang="tr-TR" b="1" dirty="0"/>
              <a:t>Bu destek, KOSGEB tarafından destek kapsamına alınan ve katılım sağlanacak fuarlarda, Fuar Organizatör Kuruluşundan temin edilen; boş alan (yer) kirası ile standart </a:t>
            </a:r>
            <a:r>
              <a:rPr lang="tr-TR" b="1" dirty="0" err="1"/>
              <a:t>stand</a:t>
            </a:r>
            <a:r>
              <a:rPr lang="tr-TR" b="1" dirty="0"/>
              <a:t> konstrüksiyonu ve dekorasyonu giderlerini kapsar. </a:t>
            </a:r>
            <a:r>
              <a:rPr lang="tr-TR" b="1" dirty="0" smtClean="0">
                <a:solidFill>
                  <a:prstClr val="black"/>
                </a:solidFill>
              </a:rPr>
              <a:t>     </a:t>
            </a:r>
            <a:endParaRPr lang="tr-TR" b="1" dirty="0">
              <a:solidFill>
                <a:prstClr val="black"/>
              </a:solidFill>
            </a:endParaRPr>
          </a:p>
        </p:txBody>
      </p:sp>
      <p:sp>
        <p:nvSpPr>
          <p:cNvPr id="12" name="4 Metin kutusu"/>
          <p:cNvSpPr txBox="1"/>
          <p:nvPr/>
        </p:nvSpPr>
        <p:spPr>
          <a:xfrm>
            <a:off x="107504" y="103961"/>
            <a:ext cx="8136904" cy="523220"/>
          </a:xfrm>
          <a:prstGeom prst="rect">
            <a:avLst/>
          </a:prstGeom>
          <a:noFill/>
        </p:spPr>
        <p:txBody>
          <a:bodyPr wrap="square" rtlCol="0">
            <a:spAutoFit/>
          </a:bodyPr>
          <a:lstStyle/>
          <a:p>
            <a:pPr algn="ctr"/>
            <a:r>
              <a:rPr lang="tr-TR" sz="2800" b="1" dirty="0" smtClean="0">
                <a:solidFill>
                  <a:srgbClr val="00B3D2"/>
                </a:solidFill>
              </a:rPr>
              <a:t>İşletme Geliştirme </a:t>
            </a:r>
            <a:r>
              <a:rPr lang="tr-TR" sz="2800" b="1" dirty="0">
                <a:solidFill>
                  <a:srgbClr val="00B3D2"/>
                </a:solidFill>
              </a:rPr>
              <a:t>Destek Programı</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900" y="130152"/>
            <a:ext cx="7191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6 Yuvarlatılmış Dikdörtgen"/>
          <p:cNvSpPr/>
          <p:nvPr/>
        </p:nvSpPr>
        <p:spPr>
          <a:xfrm>
            <a:off x="6439275" y="2897804"/>
            <a:ext cx="1798119" cy="432047"/>
          </a:xfrm>
          <a:prstGeom prst="roundRect">
            <a:avLst>
              <a:gd name="adj" fmla="val 0"/>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smtClean="0">
                <a:solidFill>
                  <a:srgbClr val="006597"/>
                </a:solidFill>
              </a:rPr>
              <a:t>250 </a:t>
            </a:r>
            <a:r>
              <a:rPr lang="tr-TR" sz="2200" b="1" dirty="0">
                <a:solidFill>
                  <a:srgbClr val="006597"/>
                </a:solidFill>
              </a:rPr>
              <a:t>TL/m²</a:t>
            </a:r>
          </a:p>
        </p:txBody>
      </p:sp>
      <p:pic>
        <p:nvPicPr>
          <p:cNvPr id="14" name="Picture 5"/>
          <p:cNvPicPr>
            <a:picLocks noChangeAspect="1" noChangeArrowheads="1"/>
          </p:cNvPicPr>
          <p:nvPr/>
        </p:nvPicPr>
        <p:blipFill>
          <a:blip r:embed="rId5" cstate="print"/>
          <a:srcRect/>
          <a:stretch>
            <a:fillRect/>
          </a:stretch>
        </p:blipFill>
        <p:spPr bwMode="auto">
          <a:xfrm>
            <a:off x="5324205" y="2878868"/>
            <a:ext cx="790575" cy="342900"/>
          </a:xfrm>
          <a:prstGeom prst="rect">
            <a:avLst/>
          </a:prstGeom>
          <a:noFill/>
          <a:ln w="9525">
            <a:noFill/>
            <a:miter lim="800000"/>
            <a:headEnd/>
            <a:tailEnd/>
          </a:ln>
        </p:spPr>
      </p:pic>
      <p:sp>
        <p:nvSpPr>
          <p:cNvPr id="15" name="13 Metin kutusu"/>
          <p:cNvSpPr txBox="1"/>
          <p:nvPr/>
        </p:nvSpPr>
        <p:spPr>
          <a:xfrm>
            <a:off x="447458" y="2696375"/>
            <a:ext cx="4713020" cy="707886"/>
          </a:xfrm>
          <a:prstGeom prst="rect">
            <a:avLst/>
          </a:prstGeom>
          <a:noFill/>
        </p:spPr>
        <p:txBody>
          <a:bodyPr wrap="square" rtlCol="0">
            <a:spAutoFit/>
          </a:bodyPr>
          <a:lstStyle/>
          <a:p>
            <a:pPr algn="ctr"/>
            <a:r>
              <a:rPr lang="tr-TR" sz="2000" b="1" dirty="0">
                <a:solidFill>
                  <a:srgbClr val="006597"/>
                </a:solidFill>
              </a:rPr>
              <a:t>Yurt İçi Uluslararası İhtisas </a:t>
            </a:r>
            <a:r>
              <a:rPr lang="tr-TR" sz="2000" b="1" dirty="0" smtClean="0">
                <a:solidFill>
                  <a:srgbClr val="006597"/>
                </a:solidFill>
              </a:rPr>
              <a:t>Fuarlarında sağlanacak destek üst limiti</a:t>
            </a:r>
          </a:p>
        </p:txBody>
      </p:sp>
      <p:sp>
        <p:nvSpPr>
          <p:cNvPr id="16" name="13 Metin kutusu"/>
          <p:cNvSpPr txBox="1"/>
          <p:nvPr/>
        </p:nvSpPr>
        <p:spPr>
          <a:xfrm>
            <a:off x="324509" y="3498556"/>
            <a:ext cx="5342445" cy="1015663"/>
          </a:xfrm>
          <a:prstGeom prst="rect">
            <a:avLst/>
          </a:prstGeom>
          <a:noFill/>
        </p:spPr>
        <p:txBody>
          <a:bodyPr wrap="square" rtlCol="0">
            <a:spAutoFit/>
          </a:bodyPr>
          <a:lstStyle/>
          <a:p>
            <a:pPr algn="ctr"/>
            <a:r>
              <a:rPr lang="tr-TR" sz="2000" b="1" dirty="0">
                <a:solidFill>
                  <a:srgbClr val="006597"/>
                </a:solidFill>
              </a:rPr>
              <a:t>Yurt İçi İhtisas Fuarları ve İzmir </a:t>
            </a:r>
            <a:r>
              <a:rPr lang="tr-TR" sz="2000" b="1" dirty="0" smtClean="0">
                <a:solidFill>
                  <a:srgbClr val="006597"/>
                </a:solidFill>
              </a:rPr>
              <a:t>Enternasyonal Fuarı’nda </a:t>
            </a:r>
            <a:r>
              <a:rPr lang="tr-TR" sz="2000" b="1" dirty="0">
                <a:solidFill>
                  <a:srgbClr val="006597"/>
                </a:solidFill>
              </a:rPr>
              <a:t>sağlanacak </a:t>
            </a:r>
          </a:p>
          <a:p>
            <a:pPr algn="ctr"/>
            <a:r>
              <a:rPr lang="tr-TR" sz="2000" b="1" dirty="0">
                <a:solidFill>
                  <a:srgbClr val="006597"/>
                </a:solidFill>
              </a:rPr>
              <a:t>destek üst limit</a:t>
            </a:r>
          </a:p>
        </p:txBody>
      </p:sp>
      <p:pic>
        <p:nvPicPr>
          <p:cNvPr id="17" name="Picture 5"/>
          <p:cNvPicPr>
            <a:picLocks noChangeAspect="1" noChangeArrowheads="1"/>
          </p:cNvPicPr>
          <p:nvPr/>
        </p:nvPicPr>
        <p:blipFill>
          <a:blip r:embed="rId5" cstate="print"/>
          <a:srcRect/>
          <a:stretch>
            <a:fillRect/>
          </a:stretch>
        </p:blipFill>
        <p:spPr bwMode="auto">
          <a:xfrm>
            <a:off x="5243732" y="3831911"/>
            <a:ext cx="893343" cy="387474"/>
          </a:xfrm>
          <a:prstGeom prst="rect">
            <a:avLst/>
          </a:prstGeom>
          <a:noFill/>
          <a:ln w="9525">
            <a:noFill/>
            <a:miter lim="800000"/>
            <a:headEnd/>
            <a:tailEnd/>
          </a:ln>
        </p:spPr>
      </p:pic>
      <p:sp>
        <p:nvSpPr>
          <p:cNvPr id="19" name="26 Yuvarlatılmış Dikdörtgen"/>
          <p:cNvSpPr/>
          <p:nvPr/>
        </p:nvSpPr>
        <p:spPr>
          <a:xfrm>
            <a:off x="6446289" y="3809625"/>
            <a:ext cx="1798119" cy="432047"/>
          </a:xfrm>
          <a:prstGeom prst="roundRect">
            <a:avLst>
              <a:gd name="adj" fmla="val 3159"/>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b="1" dirty="0" smtClean="0">
              <a:solidFill>
                <a:srgbClr val="006597"/>
              </a:solidFill>
            </a:endParaRPr>
          </a:p>
          <a:p>
            <a:pPr algn="ctr"/>
            <a:r>
              <a:rPr lang="tr-TR" sz="2200" b="1" dirty="0" smtClean="0">
                <a:solidFill>
                  <a:srgbClr val="006597"/>
                </a:solidFill>
              </a:rPr>
              <a:t>150 </a:t>
            </a:r>
            <a:r>
              <a:rPr lang="tr-TR" sz="2200" b="1" dirty="0">
                <a:solidFill>
                  <a:srgbClr val="006597"/>
                </a:solidFill>
              </a:rPr>
              <a:t>TL/m²</a:t>
            </a:r>
          </a:p>
          <a:p>
            <a:pPr algn="ctr"/>
            <a:r>
              <a:rPr lang="tr-TR" sz="2200" b="1" dirty="0" smtClean="0">
                <a:solidFill>
                  <a:srgbClr val="006597"/>
                </a:solidFill>
              </a:rPr>
              <a:t> </a:t>
            </a:r>
            <a:endParaRPr lang="tr-TR" sz="2200" b="1" dirty="0">
              <a:solidFill>
                <a:srgbClr val="006597"/>
              </a:solidFill>
            </a:endParaRPr>
          </a:p>
        </p:txBody>
      </p:sp>
      <p:sp>
        <p:nvSpPr>
          <p:cNvPr id="21" name="13 Metin kutusu"/>
          <p:cNvSpPr txBox="1"/>
          <p:nvPr/>
        </p:nvSpPr>
        <p:spPr>
          <a:xfrm>
            <a:off x="218773" y="4390240"/>
            <a:ext cx="5086477" cy="830997"/>
          </a:xfrm>
          <a:prstGeom prst="rect">
            <a:avLst/>
          </a:prstGeom>
          <a:noFill/>
        </p:spPr>
        <p:txBody>
          <a:bodyPr wrap="square" rtlCol="0">
            <a:spAutoFit/>
          </a:bodyPr>
          <a:lstStyle/>
          <a:p>
            <a:pPr algn="ctr"/>
            <a:r>
              <a:rPr lang="tr-TR" sz="2400" b="1" dirty="0" smtClean="0">
                <a:solidFill>
                  <a:srgbClr val="FFC000"/>
                </a:solidFill>
              </a:rPr>
              <a:t>Program kapsamında sağlanacak </a:t>
            </a:r>
          </a:p>
          <a:p>
            <a:pPr algn="ctr"/>
            <a:r>
              <a:rPr lang="tr-TR" sz="2400" b="1" dirty="0" smtClean="0">
                <a:solidFill>
                  <a:srgbClr val="FFC000"/>
                </a:solidFill>
              </a:rPr>
              <a:t>destek üst limit</a:t>
            </a:r>
          </a:p>
        </p:txBody>
      </p:sp>
      <p:pic>
        <p:nvPicPr>
          <p:cNvPr id="23" name="Picture 5"/>
          <p:cNvPicPr>
            <a:picLocks noChangeAspect="1" noChangeArrowheads="1"/>
          </p:cNvPicPr>
          <p:nvPr/>
        </p:nvPicPr>
        <p:blipFill>
          <a:blip r:embed="rId5" cstate="print"/>
          <a:srcRect/>
          <a:stretch>
            <a:fillRect/>
          </a:stretch>
        </p:blipFill>
        <p:spPr bwMode="auto">
          <a:xfrm>
            <a:off x="5204845" y="4514219"/>
            <a:ext cx="893343" cy="387474"/>
          </a:xfrm>
          <a:prstGeom prst="rect">
            <a:avLst/>
          </a:prstGeom>
          <a:noFill/>
          <a:ln w="9525">
            <a:noFill/>
            <a:miter lim="800000"/>
            <a:headEnd/>
            <a:tailEnd/>
          </a:ln>
        </p:spPr>
      </p:pic>
      <p:sp>
        <p:nvSpPr>
          <p:cNvPr id="24" name="26 Yuvarlatılmış Dikdörtgen"/>
          <p:cNvSpPr/>
          <p:nvPr/>
        </p:nvSpPr>
        <p:spPr>
          <a:xfrm>
            <a:off x="6439276" y="4534259"/>
            <a:ext cx="1798119" cy="432047"/>
          </a:xfrm>
          <a:prstGeom prst="roundRect">
            <a:avLst>
              <a:gd name="adj" fmla="val 3159"/>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b="1" dirty="0" smtClean="0">
              <a:solidFill>
                <a:srgbClr val="006597"/>
              </a:solidFill>
            </a:endParaRPr>
          </a:p>
          <a:p>
            <a:pPr algn="ctr"/>
            <a:r>
              <a:rPr lang="tr-TR" sz="2200" b="1" dirty="0" smtClean="0">
                <a:solidFill>
                  <a:srgbClr val="006597"/>
                </a:solidFill>
              </a:rPr>
              <a:t>50.000 TL</a:t>
            </a:r>
            <a:endParaRPr lang="tr-TR" sz="2200" b="1" dirty="0">
              <a:solidFill>
                <a:srgbClr val="006597"/>
              </a:solidFill>
            </a:endParaRPr>
          </a:p>
          <a:p>
            <a:pPr algn="ctr"/>
            <a:r>
              <a:rPr lang="tr-TR" sz="2200" b="1" dirty="0" smtClean="0">
                <a:solidFill>
                  <a:srgbClr val="006597"/>
                </a:solidFill>
              </a:rPr>
              <a:t> </a:t>
            </a:r>
            <a:endParaRPr lang="tr-TR" sz="2200" b="1" dirty="0">
              <a:solidFill>
                <a:srgbClr val="006597"/>
              </a:solidFil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6" y="1335226"/>
            <a:ext cx="2520485" cy="114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18773" y="5216500"/>
            <a:ext cx="7558687" cy="646331"/>
          </a:xfrm>
          <a:prstGeom prst="rect">
            <a:avLst/>
          </a:prstGeom>
        </p:spPr>
        <p:txBody>
          <a:bodyPr wrap="square">
            <a:spAutoFit/>
          </a:bodyPr>
          <a:lstStyle/>
          <a:p>
            <a:pPr marL="285750" indent="-285750" algn="just">
              <a:buClr>
                <a:srgbClr val="00BAD9"/>
              </a:buClr>
              <a:buFont typeface="Wingdings" panose="05000000000000000000" pitchFamily="2" charset="2"/>
              <a:buChar char="q"/>
            </a:pPr>
            <a:r>
              <a:rPr lang="tr-TR" b="1" dirty="0"/>
              <a:t>Destekleme alanı her bir fuar katılımı için işletme başına azami </a:t>
            </a:r>
            <a:r>
              <a:rPr lang="tr-TR" b="1" dirty="0">
                <a:solidFill>
                  <a:srgbClr val="FF0000"/>
                </a:solidFill>
              </a:rPr>
              <a:t>50 (elli) m²’dir.</a:t>
            </a:r>
            <a:r>
              <a:rPr lang="tr-TR" b="1" dirty="0"/>
              <a:t> </a:t>
            </a:r>
          </a:p>
        </p:txBody>
      </p:sp>
    </p:spTree>
    <p:extLst>
      <p:ext uri="{BB962C8B-B14F-4D97-AF65-F5344CB8AC3E}">
        <p14:creationId xmlns:p14="http://schemas.microsoft.com/office/powerpoint/2010/main" val="3807958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Özel 1">
      <a:majorFont>
        <a:latin typeface="Segoe UI Black"/>
        <a:ea typeface=""/>
        <a:cs typeface=""/>
      </a:majorFont>
      <a:minorFont>
        <a:latin typeface="Segoe U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6898</TotalTime>
  <Words>3896</Words>
  <Application>Microsoft Office PowerPoint</Application>
  <PresentationFormat>Özel</PresentationFormat>
  <Paragraphs>539</Paragraphs>
  <Slides>43</Slides>
  <Notes>5</Notes>
  <HiddenSlides>0</HiddenSlides>
  <MMClips>0</MMClips>
  <ScaleCrop>false</ScaleCrop>
  <HeadingPairs>
    <vt:vector size="4" baseType="variant">
      <vt:variant>
        <vt:lpstr>Tema</vt:lpstr>
      </vt:variant>
      <vt:variant>
        <vt:i4>10</vt:i4>
      </vt:variant>
      <vt:variant>
        <vt:lpstr>Slayt Başlıkları</vt:lpstr>
      </vt:variant>
      <vt:variant>
        <vt:i4>43</vt:i4>
      </vt:variant>
    </vt:vector>
  </HeadingPairs>
  <TitlesOfParts>
    <vt:vector size="53" baseType="lpstr">
      <vt:lpstr>Ofis Teması</vt:lpstr>
      <vt:lpstr>2_Ofis Teması</vt:lpstr>
      <vt:lpstr>4_kosgeb</vt:lpstr>
      <vt:lpstr>5_Ofis Teması</vt:lpstr>
      <vt:lpstr>3_Ofis Teması</vt:lpstr>
      <vt:lpstr>5_kosgeb</vt:lpstr>
      <vt:lpstr>1_kosgeb</vt:lpstr>
      <vt:lpstr>6_Ofis Teması</vt:lpstr>
      <vt:lpstr>7_Ofis Teması</vt:lpstr>
      <vt:lpstr>8_Ofis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YURT DIŞI PAZAR  DESTEK PROGRAMI </vt:lpstr>
      <vt:lpstr> YURT DIŞI PAZAR DESTEK PROGRAMI </vt:lpstr>
      <vt:lpstr>PowerPoint Sunusu</vt:lpstr>
      <vt:lpstr>YURT DIŞI PAZAR DESTEK PROGRAMI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YENİ GİRİŞİMCİ PROGRAMI</vt:lpstr>
      <vt:lpstr>Geleneksel Girişimci Programı</vt:lpstr>
      <vt:lpstr>İleri Girişimci Programı</vt:lpstr>
      <vt:lpstr>İleri Girişimci Programı</vt:lpstr>
      <vt:lpstr>Yeni Girişimci Programı</vt:lpstr>
      <vt:lpstr>YENİ GİRİŞİMCİ PROGRAMI</vt:lpstr>
      <vt:lpstr>Yeni Girişimci Programı </vt:lpstr>
      <vt:lpstr>Yeni Girişimci Programı Süreç Adımları</vt:lpstr>
      <vt:lpstr>Yeni Girişimci Programı </vt:lpstr>
      <vt:lpstr>Yeni Girişimci Programı </vt:lpstr>
      <vt:lpstr>PowerPoint Sunusu</vt:lpstr>
    </vt:vector>
  </TitlesOfParts>
  <Company>Investintech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E0824</cp:lastModifiedBy>
  <cp:revision>783</cp:revision>
  <cp:lastPrinted>2017-10-16T06:48:04Z</cp:lastPrinted>
  <dcterms:created xsi:type="dcterms:W3CDTF">2011-08-16T10:46:40Z</dcterms:created>
  <dcterms:modified xsi:type="dcterms:W3CDTF">2020-02-06T07:40:35Z</dcterms:modified>
</cp:coreProperties>
</file>